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Roboto"/>
      <p:regular r:id="rId43"/>
      <p:bold r:id="rId44"/>
      <p:italic r:id="rId45"/>
      <p:boldItalic r:id="rId46"/>
    </p:embeddedFont>
    <p:embeddedFont>
      <p:font typeface="Average"/>
      <p:regular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swald-regular.fntdata"/><Relationship Id="rId47" Type="http://schemas.openxmlformats.org/officeDocument/2006/relationships/font" Target="fonts/Average-regular.fntdata"/><Relationship Id="rId49" Type="http://schemas.openxmlformats.org/officeDocument/2006/relationships/font" Target="fonts/Oswa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ifferencebetween.net/technology/difference-between-multiprogramming-and-multitasking-in-operating-system/#ixzz5gYNGd7xl" TargetMode="External"/><Relationship Id="rId3" Type="http://schemas.openxmlformats.org/officeDocument/2006/relationships/hyperlink" Target="http://www.differencebetween.net/technology/difference-between-multiprogramming-and-multitasking-in-operating-system/#ixzz5gYNGd7xl"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fcf5e2d5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fcf5e2d5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1100"/>
              </a:spcAft>
              <a:buClr>
                <a:srgbClr val="000000"/>
              </a:buClr>
              <a:buSzPts val="1100"/>
              <a:buFont typeface="Arial"/>
              <a:buNone/>
            </a:pPr>
            <a:r>
              <a:rPr lang="en" sz="1400">
                <a:solidFill>
                  <a:schemeClr val="accent3"/>
                </a:solidFill>
                <a:latin typeface="Average"/>
                <a:ea typeface="Average"/>
                <a:cs typeface="Average"/>
                <a:sym typeface="Average"/>
              </a:rPr>
              <a:t>With the advent of multiprogramming, operating systems now faced different mechanics for program execution as multiple jobs now needed to be loaded into memory at the same time and several options existed for allocating CPU time. [3]</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fcf5e2d5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4fcf5e2d5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3600"/>
              </a:spcAft>
              <a:buClr>
                <a:srgbClr val="000000"/>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4fcf5e2d5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fcf5e2d5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fdae0982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fdae0982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fdae098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fdae098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3600"/>
              </a:spcAft>
              <a:buClr>
                <a:srgbClr val="000000"/>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0720a2df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0720a2df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0720a2df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0720a2df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fe22fd5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fe22fd5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fe22fd59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fe22fd59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0720a2df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0720a2df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fe22fd59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fe22fd59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fe22fd59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fe22fd59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D5A6BD"/>
                </a:solidFill>
                <a:latin typeface="Average"/>
                <a:ea typeface="Average"/>
                <a:cs typeface="Average"/>
                <a:sym typeface="Average"/>
              </a:rPr>
              <a:t>A memory system in which consecutive words are in different modules is said to be interleaved.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fcf5e2d5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fcf5e2d5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fea6a1c5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fea6a1c5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0720a2dfc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0720a2dfc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fdae0982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fdae0982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HISTORICAL SIGNIFICANCE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fe22fd59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fe22fd59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07205ce0c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07205ce0c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highlight>
                  <a:srgbClr val="FFFFFF"/>
                </a:highlight>
                <a:latin typeface="Georgia"/>
                <a:ea typeface="Georgia"/>
                <a:cs typeface="Georgia"/>
                <a:sym typeface="Georgia"/>
              </a:rPr>
              <a:t>Both the terms share almost the same meaning and are the common terms used in modern operating systems, but with different objectives. The concept of multiprogramming is based solely on the ability of the computer to store programs or instructions for a longer period of time in order to reduce the CPU idle time. The process allocation is done via scheduling algorithm. The OS executes part of one program at a time, followed by a part of another program and so on. In a multitasking OS, the CPU allows multiple processes to run simultaneously via time sharing and executes them accordingly.</a:t>
            </a:r>
            <a:endParaRPr sz="1600">
              <a:highlight>
                <a:srgbClr val="FFFFFF"/>
              </a:highlight>
              <a:latin typeface="Georgia"/>
              <a:ea typeface="Georgia"/>
              <a:cs typeface="Georgia"/>
              <a:sym typeface="Georgia"/>
            </a:endParaRPr>
          </a:p>
          <a:p>
            <a:pPr indent="0" lvl="0" marL="0" rtl="0" algn="l">
              <a:lnSpc>
                <a:spcPct val="115000"/>
              </a:lnSpc>
              <a:spcBef>
                <a:spcPts val="0"/>
              </a:spcBef>
              <a:spcAft>
                <a:spcPts val="0"/>
              </a:spcAft>
              <a:buClr>
                <a:srgbClr val="000000"/>
              </a:buClr>
              <a:buSzPts val="1100"/>
              <a:buFont typeface="Arial"/>
              <a:buNone/>
            </a:pPr>
            <a:r>
              <a:t/>
            </a:r>
            <a:endParaRPr sz="1600">
              <a:highlight>
                <a:srgbClr val="FFFFFF"/>
              </a:highlight>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Read more: </a:t>
            </a:r>
            <a:r>
              <a:rPr lang="en" sz="1600" u="sng">
                <a:solidFill>
                  <a:srgbClr val="003399"/>
                </a:solidFill>
                <a:latin typeface="Georgia"/>
                <a:ea typeface="Georgia"/>
                <a:cs typeface="Georgia"/>
                <a:sym typeface="Georgia"/>
                <a:hlinkClick r:id="rId2"/>
              </a:rPr>
              <a:t>Difference Between Multiprogramming and Multitasking in Operating System | Difference Between | Multiprogramming vs Multitasking in Operating System</a:t>
            </a:r>
            <a:r>
              <a:rPr lang="en" sz="1600">
                <a:latin typeface="Georgia"/>
                <a:ea typeface="Georgia"/>
                <a:cs typeface="Georgia"/>
                <a:sym typeface="Georgia"/>
              </a:rPr>
              <a:t> </a:t>
            </a:r>
            <a:r>
              <a:rPr lang="en" sz="1600" u="sng">
                <a:solidFill>
                  <a:srgbClr val="003399"/>
                </a:solidFill>
                <a:latin typeface="Georgia"/>
                <a:ea typeface="Georgia"/>
                <a:cs typeface="Georgia"/>
                <a:sym typeface="Georgia"/>
                <a:hlinkClick r:id="rId3"/>
              </a:rPr>
              <a:t>http://www.differencebetween.net/technology/difference-between-multiprogramming-and-multitasking-in-operating-system/#ixzz5gYNGd7xl</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fdae0982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fdae0982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07205ce0c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07205ce0c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1400">
                <a:solidFill>
                  <a:schemeClr val="accent3"/>
                </a:solidFill>
                <a:latin typeface="Average"/>
                <a:ea typeface="Average"/>
                <a:cs typeface="Average"/>
                <a:sym typeface="Average"/>
              </a:rPr>
              <a:t>Multiple users simultaneously accessing system through terminals, with the OS interleaving the execution of each user program in a short burst of computation.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ff1726a7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ff1726a7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1400">
                <a:solidFill>
                  <a:schemeClr val="accent3"/>
                </a:solidFill>
                <a:latin typeface="Average"/>
                <a:ea typeface="Average"/>
                <a:cs typeface="Average"/>
                <a:sym typeface="Average"/>
              </a:rPr>
              <a:t>-Earlier machines were so slow that processes would need to complete before another process could be handled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fcf5e2d5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fcf5e2d5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fe22fd59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fe22fd59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fe22fd59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fe22fd59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fec18e8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fec18e8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4fec18e8c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4fec18e8c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07205ce0c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07205ce0c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0"/>
              </a:spcAft>
              <a:buNone/>
            </a:pPr>
            <a:r>
              <a:rPr lang="en" sz="1400">
                <a:solidFill>
                  <a:schemeClr val="accent3"/>
                </a:solidFill>
                <a:latin typeface="Average"/>
                <a:ea typeface="Average"/>
                <a:cs typeface="Average"/>
                <a:sym typeface="Average"/>
              </a:rPr>
              <a:t>Benefits of Multi threading include increased responsiveness. Since there are multiple threads in a program, so if one thread is taking too long to execute or if it gets blocked, the rest of the threads keep executing without any problem. Thus the whole program remains responsive to the user by means of remaining threads.</a:t>
            </a:r>
            <a:endParaRPr sz="1400">
              <a:solidFill>
                <a:schemeClr val="accent3"/>
              </a:solidFill>
              <a:latin typeface="Average"/>
              <a:ea typeface="Average"/>
              <a:cs typeface="Average"/>
              <a:sym typeface="Average"/>
            </a:endParaRPr>
          </a:p>
          <a:p>
            <a:pPr indent="0" lvl="0" marL="0" rtl="0" algn="l">
              <a:lnSpc>
                <a:spcPct val="158000"/>
              </a:lnSpc>
              <a:spcBef>
                <a:spcPts val="3600"/>
              </a:spcBef>
              <a:spcAft>
                <a:spcPts val="3600"/>
              </a:spcAft>
              <a:buClr>
                <a:srgbClr val="000000"/>
              </a:buClr>
              <a:buSzPts val="1100"/>
              <a:buFont typeface="Arial"/>
              <a:buNone/>
            </a:pPr>
            <a:r>
              <a:rPr lang="en" sz="1400">
                <a:solidFill>
                  <a:schemeClr val="accent3"/>
                </a:solidFill>
                <a:latin typeface="Average"/>
                <a:ea typeface="Average"/>
                <a:cs typeface="Average"/>
                <a:sym typeface="Average"/>
              </a:rPr>
              <a:t> Creating brand new processes and allocating resources is a time consuming task, but since threads share resources of the parent process, creating threads and switching between them is comparatively easy. Hence multi threading is the need of modern Operating Systems.</a:t>
            </a:r>
            <a:endParaRPr sz="1400">
              <a:solidFill>
                <a:schemeClr val="accent3"/>
              </a:solidFill>
              <a:latin typeface="Average"/>
              <a:ea typeface="Average"/>
              <a:cs typeface="Average"/>
              <a:sym typeface="Averag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fec18e8c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fec18e8c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fec18e8c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fec18e8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4fdae0982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fdae0982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 sz="1400">
                <a:solidFill>
                  <a:schemeClr val="accent3"/>
                </a:solidFill>
                <a:latin typeface="Average"/>
                <a:ea typeface="Average"/>
                <a:cs typeface="Average"/>
                <a:sym typeface="Average"/>
              </a:rPr>
              <a:t>Switching from thread to thread across different processes is just like process context switching.</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fcf5e2d5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fcf5e2d5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fcf5e2d5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fcf5e2d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fcf5e2d5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fcf5e2d5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4fcf5e2d5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4fcf5e2d5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fcf5e2d5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fcf5e2d5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fcf5e2d5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4fcf5e2d5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07205ce0c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07205ce0c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hyperlink" Target="https://www.draw.io/?page=18&amp;scale=auto#G1TvOgDTQa0IxJFVPS77BRolysE453O8BP" TargetMode="External"/><Relationship Id="rId4" Type="http://schemas.openxmlformats.org/officeDocument/2006/relationships/image" Target="../media/image23.png"/><Relationship Id="rId5" Type="http://schemas.openxmlformats.org/officeDocument/2006/relationships/hyperlink" Target="https://www.draw.io/?page=18&amp;scale=auto#G1q8CUnz9wnLE3o84K5nfgS1aPNdKmHiVQ" TargetMode="External"/><Relationship Id="rId6"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www.merriam-webster.com/dictionary/multiprogramming" TargetMode="External"/><Relationship Id="rId4" Type="http://schemas.openxmlformats.org/officeDocument/2006/relationships/hyperlink" Target="https://www.geeksforgeeks.org/operating-system-difference-multitasking-multithreading-multiprocessing/" TargetMode="External"/><Relationship Id="rId11" Type="http://schemas.openxmlformats.org/officeDocument/2006/relationships/hyperlink" Target="https://ieeexplore.ieee.org/document/5766819" TargetMode="External"/><Relationship Id="rId10" Type="http://schemas.openxmlformats.org/officeDocument/2006/relationships/hyperlink" Target="https://www.computerhope.com/history/processor.htm" TargetMode="External"/><Relationship Id="rId9" Type="http://schemas.openxmlformats.org/officeDocument/2006/relationships/hyperlink" Target="https://www.cs.vu.nl/~ast/books/mos2/sample-8.pdf" TargetMode="External"/><Relationship Id="rId5" Type="http://schemas.openxmlformats.org/officeDocument/2006/relationships/hyperlink" Target="https://www.geeksforgeeks.org/operating-system-difference-multitasking-multithreading-multiprocessing/" TargetMode="External"/><Relationship Id="rId6" Type="http://schemas.openxmlformats.org/officeDocument/2006/relationships/hyperlink" Target="https://en.m.wikiversity.org/wiki/Operating_system/Multiprogramming" TargetMode="External"/><Relationship Id="rId7" Type="http://schemas.openxmlformats.org/officeDocument/2006/relationships/hyperlink" Target="https://en.wikipedia.org/wiki/LEO_(computer)#Applications_and_successors" TargetMode="External"/><Relationship Id="rId8" Type="http://schemas.openxmlformats.org/officeDocument/2006/relationships/hyperlink" Target="https://en.m.wikipedia.org/wiki/THE_multiprogramming_syste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en.wikipedia.org/wiki/General_Post_Office" TargetMode="External"/><Relationship Id="rId4" Type="http://schemas.openxmlformats.org/officeDocument/2006/relationships/hyperlink" Target="https://en.wikipedia.org/wiki/Virtual_memory" TargetMode="External"/><Relationship Id="rId5" Type="http://schemas.openxmlformats.org/officeDocument/2006/relationships/hyperlink" Target="https://en.wikipedia.org/wiki/Virtual_machine"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Multi-Multi-Multi</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Tanaka and Mika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Signific</a:t>
            </a:r>
            <a:r>
              <a:rPr lang="en"/>
              <a:t>ance</a:t>
            </a:r>
            <a:endParaRPr/>
          </a:p>
        </p:txBody>
      </p:sp>
      <p:sp>
        <p:nvSpPr>
          <p:cNvPr id="119" name="Google Shape;119;p22"/>
          <p:cNvSpPr txBox="1"/>
          <p:nvPr>
            <p:ph idx="1" type="body"/>
          </p:nvPr>
        </p:nvSpPr>
        <p:spPr>
          <a:xfrm>
            <a:off x="311700" y="1152475"/>
            <a:ext cx="8222700" cy="3416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lang="en"/>
              <a:t>Multiprogramming became possible when disks were introduced to the computing world. The concept of multiprogramming relies on the capability of a computer to store instructions (programs) for long-term use. </a:t>
            </a:r>
            <a:endParaRPr/>
          </a:p>
          <a:p>
            <a:pPr indent="0" lvl="0" marL="0" rtl="0" algn="l">
              <a:spcBef>
                <a:spcPts val="1100"/>
              </a:spcBef>
              <a:spcAft>
                <a:spcPts val="0"/>
              </a:spcAft>
              <a:buClr>
                <a:srgbClr val="000000"/>
              </a:buClr>
              <a:buSzPts val="1100"/>
              <a:buFont typeface="Arial"/>
              <a:buNone/>
            </a:pPr>
            <a:r>
              <a:t/>
            </a:r>
            <a:endParaRPr>
              <a:solidFill>
                <a:srgbClr val="FFE599"/>
              </a:solidFill>
            </a:endParaRPr>
          </a:p>
          <a:p>
            <a:pPr indent="0" lvl="0" marL="0" rtl="0" algn="l">
              <a:spcBef>
                <a:spcPts val="1100"/>
              </a:spcBef>
              <a:spcAft>
                <a:spcPts val="0"/>
              </a:spcAft>
              <a:buClr>
                <a:srgbClr val="000000"/>
              </a:buClr>
              <a:buSzPts val="1100"/>
              <a:buFont typeface="Arial"/>
              <a:buNone/>
            </a:pPr>
            <a:r>
              <a:rPr lang="en">
                <a:solidFill>
                  <a:srgbClr val="FFE599"/>
                </a:solidFill>
              </a:rPr>
              <a:t>This introduced a new responsibility for operating systems- decision making.</a:t>
            </a:r>
            <a:r>
              <a:rPr lang="en"/>
              <a:t> Before multiprogramming, the role of the operating system was simple- load a program into memory and execute it via the CPU.</a:t>
            </a:r>
            <a:endParaRPr/>
          </a:p>
          <a:p>
            <a:pPr indent="0" lvl="0" marL="0" rtl="0" algn="l">
              <a:spcBef>
                <a:spcPts val="1100"/>
              </a:spcBef>
              <a:spcAft>
                <a:spcPts val="0"/>
              </a:spcAft>
              <a:buNone/>
            </a:pPr>
            <a:r>
              <a:t/>
            </a:r>
            <a:endParaRPr/>
          </a:p>
          <a:p>
            <a:pPr indent="0" lvl="0" marL="0" rtl="0" algn="l">
              <a:spcBef>
                <a:spcPts val="1100"/>
              </a:spcBef>
              <a:spcAft>
                <a:spcPts val="1100"/>
              </a:spcAft>
              <a:buNone/>
            </a:pPr>
            <a:r>
              <a:rPr lang="en"/>
              <a:t>Multiprogramming OSs introduced the </a:t>
            </a:r>
            <a:r>
              <a:rPr lang="en">
                <a:solidFill>
                  <a:srgbClr val="FFE599"/>
                </a:solidFill>
              </a:rPr>
              <a:t>address space abstraction</a:t>
            </a:r>
            <a:r>
              <a:rPr lang="en"/>
              <a:t> for primary memory.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2C4C9"/>
                </a:solidFill>
              </a:rPr>
              <a:t>Multiprocessing</a:t>
            </a:r>
            <a:endParaRPr sz="3600"/>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Formal definition:</a:t>
            </a:r>
            <a:endParaRPr/>
          </a:p>
          <a:p>
            <a:pPr indent="0" lvl="0" marL="0" rtl="0" algn="l">
              <a:spcBef>
                <a:spcPts val="1600"/>
              </a:spcBef>
              <a:spcAft>
                <a:spcPts val="0"/>
              </a:spcAft>
              <a:buClr>
                <a:srgbClr val="000000"/>
              </a:buClr>
              <a:buSzPts val="1100"/>
              <a:buFont typeface="Arial"/>
              <a:buNone/>
            </a:pPr>
            <a:r>
              <a:rPr lang="en"/>
              <a:t>A computer that has two or more processors with common access to a main storage</a:t>
            </a:r>
            <a:endParaRPr/>
          </a:p>
          <a:p>
            <a:pPr indent="0" lvl="0" marL="0" rtl="0" algn="l">
              <a:spcBef>
                <a:spcPts val="1600"/>
              </a:spcBef>
              <a:spcAft>
                <a:spcPts val="0"/>
              </a:spcAft>
              <a:buNone/>
            </a:pPr>
            <a:r>
              <a:rPr b="1" lang="en" sz="1800"/>
              <a:t>Informal explanation:</a:t>
            </a:r>
            <a:endParaRPr b="1" sz="1800"/>
          </a:p>
          <a:p>
            <a:pPr indent="0" lvl="0" marL="0" rtl="0" algn="l">
              <a:lnSpc>
                <a:spcPct val="158000"/>
              </a:lnSpc>
              <a:spcBef>
                <a:spcPts val="1600"/>
              </a:spcBef>
              <a:spcAft>
                <a:spcPts val="0"/>
              </a:spcAft>
              <a:buNone/>
            </a:pPr>
            <a:r>
              <a:rPr lang="en"/>
              <a:t>In a uniprocessor system, only one process executes at a time. </a:t>
            </a:r>
            <a:r>
              <a:rPr lang="en">
                <a:solidFill>
                  <a:srgbClr val="A2C4C9"/>
                </a:solidFill>
              </a:rPr>
              <a:t>Multiprocessing is the use of two or more CPUs (processors) within a single computer system.</a:t>
            </a:r>
            <a:r>
              <a:rPr lang="en"/>
              <a:t> </a:t>
            </a:r>
            <a:endParaRPr/>
          </a:p>
          <a:p>
            <a:pPr indent="0" lvl="0" marL="0" rtl="0" algn="l">
              <a:lnSpc>
                <a:spcPct val="158000"/>
              </a:lnSpc>
              <a:spcBef>
                <a:spcPts val="3600"/>
              </a:spcBef>
              <a:spcAft>
                <a:spcPts val="0"/>
              </a:spcAft>
              <a:buNone/>
            </a:pPr>
            <a:r>
              <a:t/>
            </a:r>
            <a:endParaRPr/>
          </a:p>
          <a:p>
            <a:pPr indent="0" lvl="0" marL="0" rtl="0" algn="l">
              <a:spcBef>
                <a:spcPts val="3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Multiprogramming v. Multiprocessing</a:t>
            </a:r>
            <a:endParaRPr/>
          </a:p>
        </p:txBody>
      </p:sp>
      <p:sp>
        <p:nvSpPr>
          <p:cNvPr id="131" name="Google Shape;131;p24"/>
          <p:cNvSpPr txBox="1"/>
          <p:nvPr>
            <p:ph idx="1" type="body"/>
          </p:nvPr>
        </p:nvSpPr>
        <p:spPr>
          <a:xfrm>
            <a:off x="375350" y="1537500"/>
            <a:ext cx="2973000" cy="206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t>
            </a:r>
            <a:r>
              <a:rPr lang="en">
                <a:solidFill>
                  <a:srgbClr val="F9CB9C"/>
                </a:solidFill>
              </a:rPr>
              <a:t>multiprogramming, only one process can execute at a time</a:t>
            </a:r>
            <a:r>
              <a:rPr lang="en"/>
              <a:t>; meanwhile all other processes are waiting for the processor. </a:t>
            </a:r>
            <a:endParaRPr/>
          </a:p>
          <a:p>
            <a:pPr indent="0" lvl="0" marL="0" rtl="0" algn="l">
              <a:spcBef>
                <a:spcPts val="1600"/>
              </a:spcBef>
              <a:spcAft>
                <a:spcPts val="1600"/>
              </a:spcAft>
              <a:buNone/>
            </a:pPr>
            <a:r>
              <a:rPr lang="en"/>
              <a:t>With </a:t>
            </a:r>
            <a:r>
              <a:rPr lang="en">
                <a:solidFill>
                  <a:srgbClr val="F9CB9C"/>
                </a:solidFill>
              </a:rPr>
              <a:t>multiprocessing, more than one can be running </a:t>
            </a:r>
            <a:r>
              <a:rPr lang="en">
                <a:solidFill>
                  <a:srgbClr val="F9CB9C"/>
                </a:solidFill>
              </a:rPr>
              <a:t>simultaneously</a:t>
            </a:r>
            <a:r>
              <a:rPr lang="en">
                <a:solidFill>
                  <a:srgbClr val="F9CB9C"/>
                </a:solidFill>
              </a:rPr>
              <a:t>,</a:t>
            </a:r>
            <a:r>
              <a:rPr lang="en"/>
              <a:t> each on a different processor.</a:t>
            </a:r>
            <a:endParaRPr/>
          </a:p>
        </p:txBody>
      </p:sp>
      <p:pic>
        <p:nvPicPr>
          <p:cNvPr id="132" name="Google Shape;132;p24"/>
          <p:cNvPicPr preferRelativeResize="0"/>
          <p:nvPr/>
        </p:nvPicPr>
        <p:blipFill>
          <a:blip r:embed="rId3">
            <a:alphaModFix/>
          </a:blip>
          <a:stretch>
            <a:fillRect/>
          </a:stretch>
        </p:blipFill>
        <p:spPr>
          <a:xfrm>
            <a:off x="3424750" y="1017725"/>
            <a:ext cx="5601851" cy="4037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Multiprogramming v. Multiprocessing</a:t>
            </a:r>
            <a:endParaRPr/>
          </a:p>
        </p:txBody>
      </p:sp>
      <p:sp>
        <p:nvSpPr>
          <p:cNvPr id="138" name="Google Shape;138;p25"/>
          <p:cNvSpPr txBox="1"/>
          <p:nvPr>
            <p:ph idx="1" type="body"/>
          </p:nvPr>
        </p:nvSpPr>
        <p:spPr>
          <a:xfrm>
            <a:off x="375350" y="1537500"/>
            <a:ext cx="8457000" cy="2068500"/>
          </a:xfrm>
          <a:prstGeom prst="rect">
            <a:avLst/>
          </a:prstGeom>
        </p:spPr>
        <p:txBody>
          <a:bodyPr anchorCtr="0" anchor="t" bIns="91425" lIns="91425" spcFirstLastPara="1" rIns="91425" wrap="square" tIns="91425">
            <a:noAutofit/>
          </a:bodyPr>
          <a:lstStyle/>
          <a:p>
            <a:pPr indent="0" lvl="0" marL="0" rtl="0" algn="l">
              <a:lnSpc>
                <a:spcPct val="171429"/>
              </a:lnSpc>
              <a:spcBef>
                <a:spcPts val="0"/>
              </a:spcBef>
              <a:spcAft>
                <a:spcPts val="0"/>
              </a:spcAft>
              <a:buNone/>
            </a:pPr>
            <a:r>
              <a:rPr b="1" lang="en" sz="1800">
                <a:solidFill>
                  <a:srgbClr val="B6D7A8"/>
                </a:solidFill>
              </a:rPr>
              <a:t>Multiprogramming ===&gt; </a:t>
            </a:r>
            <a:r>
              <a:rPr b="1" lang="en" sz="1800">
                <a:solidFill>
                  <a:srgbClr val="B6D7A8"/>
                </a:solidFill>
              </a:rPr>
              <a:t>software (i.e., running processes)</a:t>
            </a:r>
            <a:endParaRPr b="1" sz="1800">
              <a:solidFill>
                <a:srgbClr val="B6D7A8"/>
              </a:solidFill>
            </a:endParaRPr>
          </a:p>
          <a:p>
            <a:pPr indent="0" lvl="0" marL="0" rtl="0" algn="l">
              <a:lnSpc>
                <a:spcPct val="171429"/>
              </a:lnSpc>
              <a:spcBef>
                <a:spcPts val="800"/>
              </a:spcBef>
              <a:spcAft>
                <a:spcPts val="0"/>
              </a:spcAft>
              <a:buNone/>
            </a:pPr>
            <a:r>
              <a:rPr b="1" lang="en" sz="1800">
                <a:solidFill>
                  <a:srgbClr val="B6D7A8"/>
                </a:solidFill>
              </a:rPr>
              <a:t>Multiprocessing      ===&gt; hardware (i.e., the CPU units)</a:t>
            </a:r>
            <a:endParaRPr b="1" sz="1800">
              <a:solidFill>
                <a:srgbClr val="B6D7A8"/>
              </a:solidFill>
            </a:endParaRPr>
          </a:p>
          <a:p>
            <a:pPr indent="0" lvl="0" marL="0" rtl="0" algn="l">
              <a:lnSpc>
                <a:spcPct val="171429"/>
              </a:lnSpc>
              <a:spcBef>
                <a:spcPts val="800"/>
              </a:spcBef>
              <a:spcAft>
                <a:spcPts val="0"/>
              </a:spcAft>
              <a:buClr>
                <a:srgbClr val="000000"/>
              </a:buClr>
              <a:buSzPts val="1100"/>
              <a:buFont typeface="Arial"/>
              <a:buNone/>
            </a:pPr>
            <a:r>
              <a:rPr lang="en"/>
              <a:t> If the underlying hardware provides more than one processor then that is multiprocessing. </a:t>
            </a:r>
            <a:endParaRPr/>
          </a:p>
          <a:p>
            <a:pPr indent="0" lvl="0" marL="0" rtl="0" algn="l">
              <a:spcBef>
                <a:spcPts val="8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Multiprogramming v. Multiprocessing</a:t>
            </a:r>
            <a:endParaRPr/>
          </a:p>
        </p:txBody>
      </p:sp>
      <p:sp>
        <p:nvSpPr>
          <p:cNvPr id="144" name="Google Shape;144;p26"/>
          <p:cNvSpPr txBox="1"/>
          <p:nvPr>
            <p:ph idx="1" type="body"/>
          </p:nvPr>
        </p:nvSpPr>
        <p:spPr>
          <a:xfrm>
            <a:off x="343500" y="1302800"/>
            <a:ext cx="8457000" cy="17856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0"/>
              </a:spcAft>
              <a:buNone/>
            </a:pPr>
            <a:r>
              <a:rPr lang="en"/>
              <a:t>A system </a:t>
            </a:r>
            <a:r>
              <a:rPr lang="en">
                <a:solidFill>
                  <a:srgbClr val="D5A6BD"/>
                </a:solidFill>
              </a:rPr>
              <a:t>can be both</a:t>
            </a:r>
            <a:r>
              <a:rPr lang="en"/>
              <a:t> multiprogrammed (by having multiple programs running at the same time) and multiprocessing (by having more than one physical processor). </a:t>
            </a:r>
            <a:endParaRPr/>
          </a:p>
          <a:p>
            <a:pPr indent="0" lvl="0" marL="0" rtl="0" algn="l">
              <a:lnSpc>
                <a:spcPct val="158000"/>
              </a:lnSpc>
              <a:spcBef>
                <a:spcPts val="3600"/>
              </a:spcBef>
              <a:spcAft>
                <a:spcPts val="0"/>
              </a:spcAft>
              <a:buNone/>
            </a:pPr>
            <a:r>
              <a:rPr lang="en"/>
              <a:t>Multiprocessing occurs by </a:t>
            </a:r>
            <a:r>
              <a:rPr lang="en">
                <a:solidFill>
                  <a:srgbClr val="D5A6BD"/>
                </a:solidFill>
              </a:rPr>
              <a:t>parallel processing</a:t>
            </a:r>
            <a:r>
              <a:rPr lang="en"/>
              <a:t> whereas multiprogramming occurs by </a:t>
            </a:r>
            <a:r>
              <a:rPr lang="en">
                <a:solidFill>
                  <a:srgbClr val="D5A6BD"/>
                </a:solidFill>
              </a:rPr>
              <a:t>context switching</a:t>
            </a:r>
            <a:r>
              <a:rPr lang="en"/>
              <a:t>.</a:t>
            </a:r>
            <a:endParaRPr/>
          </a:p>
          <a:p>
            <a:pPr indent="0" lvl="0" marL="0" rtl="0" algn="l">
              <a:lnSpc>
                <a:spcPct val="171429"/>
              </a:lnSpc>
              <a:spcBef>
                <a:spcPts val="3600"/>
              </a:spcBef>
              <a:spcAft>
                <a:spcPts val="0"/>
              </a:spcAft>
              <a:buNone/>
            </a:pPr>
            <a:r>
              <a:t/>
            </a:r>
            <a:endParaRPr b="1" sz="1800">
              <a:solidFill>
                <a:srgbClr val="B6D7A8"/>
              </a:solidFill>
            </a:endParaRPr>
          </a:p>
          <a:p>
            <a:pPr indent="0" lvl="0" marL="0" rtl="0" algn="l">
              <a:spcBef>
                <a:spcPts val="8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Symmetric Multiprocessing</a:t>
            </a:r>
            <a:endParaRPr/>
          </a:p>
        </p:txBody>
      </p:sp>
      <p:pic>
        <p:nvPicPr>
          <p:cNvPr id="150" name="Google Shape;150;p27"/>
          <p:cNvPicPr preferRelativeResize="0"/>
          <p:nvPr/>
        </p:nvPicPr>
        <p:blipFill>
          <a:blip r:embed="rId3">
            <a:alphaModFix/>
          </a:blip>
          <a:stretch>
            <a:fillRect/>
          </a:stretch>
        </p:blipFill>
        <p:spPr>
          <a:xfrm>
            <a:off x="228600" y="1093925"/>
            <a:ext cx="4635129" cy="3820975"/>
          </a:xfrm>
          <a:prstGeom prst="rect">
            <a:avLst/>
          </a:prstGeom>
          <a:noFill/>
          <a:ln>
            <a:noFill/>
          </a:ln>
        </p:spPr>
      </p:pic>
      <p:sp>
        <p:nvSpPr>
          <p:cNvPr id="151" name="Google Shape;151;p27"/>
          <p:cNvSpPr txBox="1"/>
          <p:nvPr/>
        </p:nvSpPr>
        <p:spPr>
          <a:xfrm>
            <a:off x="5264050" y="954350"/>
            <a:ext cx="3516000" cy="38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E599"/>
                </a:solidFill>
                <a:latin typeface="Average"/>
                <a:ea typeface="Average"/>
                <a:cs typeface="Average"/>
                <a:sym typeface="Average"/>
              </a:rPr>
              <a:t>Symmetric multiprocessor:</a:t>
            </a: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AutoNum type="arabicPeriod"/>
            </a:pPr>
            <a:r>
              <a:rPr lang="en">
                <a:solidFill>
                  <a:schemeClr val="accent3"/>
                </a:solidFill>
                <a:latin typeface="Average"/>
                <a:ea typeface="Average"/>
                <a:cs typeface="Average"/>
                <a:sym typeface="Average"/>
              </a:rPr>
              <a:t>Two or more similar processors of comparable capability</a:t>
            </a:r>
            <a:endParaRPr>
              <a:solidFill>
                <a:schemeClr val="accent3"/>
              </a:solidFill>
              <a:latin typeface="Average"/>
              <a:ea typeface="Average"/>
              <a:cs typeface="Average"/>
              <a:sym typeface="Average"/>
            </a:endParaRPr>
          </a:p>
          <a:p>
            <a:pPr indent="0" lvl="0" marL="457200" rtl="0" algn="l">
              <a:spcBef>
                <a:spcPts val="0"/>
              </a:spcBef>
              <a:spcAft>
                <a:spcPts val="0"/>
              </a:spcAft>
              <a:buNone/>
            </a:pPr>
            <a:r>
              <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AutoNum type="arabicPeriod"/>
            </a:pPr>
            <a:r>
              <a:rPr lang="en">
                <a:solidFill>
                  <a:schemeClr val="accent3"/>
                </a:solidFill>
                <a:latin typeface="Average"/>
                <a:ea typeface="Average"/>
                <a:cs typeface="Average"/>
                <a:sym typeface="Average"/>
              </a:rPr>
              <a:t>Share the same main memory and I/O devices (connected by a bus or other connection scheme) with UMA</a:t>
            </a:r>
            <a:endParaRPr>
              <a:solidFill>
                <a:schemeClr val="accent3"/>
              </a:solidFill>
              <a:latin typeface="Average"/>
              <a:ea typeface="Average"/>
              <a:cs typeface="Average"/>
              <a:sym typeface="Average"/>
            </a:endParaRPr>
          </a:p>
          <a:p>
            <a:pPr indent="0" lvl="0" marL="457200" rtl="0" algn="l">
              <a:spcBef>
                <a:spcPts val="0"/>
              </a:spcBef>
              <a:spcAft>
                <a:spcPts val="0"/>
              </a:spcAft>
              <a:buNone/>
            </a:pPr>
            <a:r>
              <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AutoNum type="arabicPeriod"/>
            </a:pPr>
            <a:r>
              <a:rPr lang="en">
                <a:solidFill>
                  <a:schemeClr val="accent3"/>
                </a:solidFill>
                <a:latin typeface="Average"/>
                <a:ea typeface="Average"/>
                <a:cs typeface="Average"/>
                <a:sym typeface="Average"/>
              </a:rPr>
              <a:t>All processors can perform the same functions, hence symmetric</a:t>
            </a:r>
            <a:endParaRPr>
              <a:solidFill>
                <a:schemeClr val="accent3"/>
              </a:solidFill>
              <a:latin typeface="Average"/>
              <a:ea typeface="Average"/>
              <a:cs typeface="Average"/>
              <a:sym typeface="Average"/>
            </a:endParaRPr>
          </a:p>
          <a:p>
            <a:pPr indent="0" lvl="0" marL="457200" rtl="0" algn="l">
              <a:spcBef>
                <a:spcPts val="0"/>
              </a:spcBef>
              <a:spcAft>
                <a:spcPts val="0"/>
              </a:spcAft>
              <a:buNone/>
            </a:pPr>
            <a:r>
              <a:t/>
            </a:r>
            <a:endParaRPr>
              <a:solidFill>
                <a:schemeClr val="accent3"/>
              </a:solidFill>
              <a:latin typeface="Average"/>
              <a:ea typeface="Average"/>
              <a:cs typeface="Average"/>
              <a:sym typeface="Average"/>
            </a:endParaRPr>
          </a:p>
          <a:p>
            <a:pPr indent="-317500" lvl="0" marL="457200" rtl="0" algn="l">
              <a:spcBef>
                <a:spcPts val="0"/>
              </a:spcBef>
              <a:spcAft>
                <a:spcPts val="0"/>
              </a:spcAft>
              <a:buClr>
                <a:schemeClr val="accent3"/>
              </a:buClr>
              <a:buSzPts val="1400"/>
              <a:buFont typeface="Average"/>
              <a:buAutoNum type="arabicPeriod"/>
            </a:pPr>
            <a:r>
              <a:rPr lang="en">
                <a:solidFill>
                  <a:schemeClr val="accent3"/>
                </a:solidFill>
                <a:latin typeface="Average"/>
                <a:ea typeface="Average"/>
                <a:cs typeface="Average"/>
                <a:sym typeface="Average"/>
              </a:rPr>
              <a:t>Controlled</a:t>
            </a:r>
            <a:r>
              <a:rPr lang="en">
                <a:solidFill>
                  <a:schemeClr val="accent3"/>
                </a:solidFill>
                <a:latin typeface="Average"/>
                <a:ea typeface="Average"/>
                <a:cs typeface="Average"/>
                <a:sym typeface="Average"/>
              </a:rPr>
              <a:t> by an integrated operating system that provides interaction </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ctr">
              <a:spcBef>
                <a:spcPts val="0"/>
              </a:spcBef>
              <a:spcAft>
                <a:spcPts val="0"/>
              </a:spcAft>
              <a:buNone/>
            </a:pPr>
            <a:r>
              <a:rPr lang="en">
                <a:solidFill>
                  <a:srgbClr val="FFE599"/>
                </a:solidFill>
                <a:latin typeface="Average"/>
                <a:ea typeface="Average"/>
                <a:cs typeface="Average"/>
                <a:sym typeface="Average"/>
              </a:rPr>
              <a:t>*Most multiprocessor systems today use an SMP architecture* </a:t>
            </a:r>
            <a:endParaRPr>
              <a:solidFill>
                <a:srgbClr val="FFE599"/>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Symmetric Multiprocessing</a:t>
            </a:r>
            <a:endParaRPr/>
          </a:p>
        </p:txBody>
      </p:sp>
      <p:pic>
        <p:nvPicPr>
          <p:cNvPr id="157" name="Google Shape;157;p28"/>
          <p:cNvPicPr preferRelativeResize="0"/>
          <p:nvPr/>
        </p:nvPicPr>
        <p:blipFill>
          <a:blip r:embed="rId3">
            <a:alphaModFix/>
          </a:blip>
          <a:stretch>
            <a:fillRect/>
          </a:stretch>
        </p:blipFill>
        <p:spPr>
          <a:xfrm>
            <a:off x="228600" y="1246325"/>
            <a:ext cx="8679900" cy="35225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Multiprocessing with a Shared Single Bus</a:t>
            </a:r>
            <a:endParaRPr/>
          </a:p>
        </p:txBody>
      </p:sp>
      <p:pic>
        <p:nvPicPr>
          <p:cNvPr id="163" name="Google Shape;163;p29"/>
          <p:cNvPicPr preferRelativeResize="0"/>
          <p:nvPr/>
        </p:nvPicPr>
        <p:blipFill>
          <a:blip r:embed="rId3">
            <a:alphaModFix/>
          </a:blip>
          <a:stretch>
            <a:fillRect/>
          </a:stretch>
        </p:blipFill>
        <p:spPr>
          <a:xfrm>
            <a:off x="152400" y="1170125"/>
            <a:ext cx="8839202" cy="33953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Multiprocessing using Crossbar Switches</a:t>
            </a:r>
            <a:endParaRPr/>
          </a:p>
        </p:txBody>
      </p:sp>
      <p:pic>
        <p:nvPicPr>
          <p:cNvPr id="169" name="Google Shape;169;p30"/>
          <p:cNvPicPr preferRelativeResize="0"/>
          <p:nvPr/>
        </p:nvPicPr>
        <p:blipFill>
          <a:blip r:embed="rId3">
            <a:alphaModFix/>
          </a:blip>
          <a:stretch>
            <a:fillRect/>
          </a:stretch>
        </p:blipFill>
        <p:spPr>
          <a:xfrm>
            <a:off x="152400" y="1017725"/>
            <a:ext cx="4794365" cy="3973376"/>
          </a:xfrm>
          <a:prstGeom prst="rect">
            <a:avLst/>
          </a:prstGeom>
          <a:noFill/>
          <a:ln>
            <a:noFill/>
          </a:ln>
        </p:spPr>
      </p:pic>
      <p:sp>
        <p:nvSpPr>
          <p:cNvPr id="170" name="Google Shape;170;p30"/>
          <p:cNvSpPr txBox="1"/>
          <p:nvPr/>
        </p:nvSpPr>
        <p:spPr>
          <a:xfrm>
            <a:off x="5123400" y="1535775"/>
            <a:ext cx="4020600" cy="29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 The simplest circuit for connecting n CPUs to k memories is the </a:t>
            </a:r>
            <a:r>
              <a:rPr lang="en">
                <a:solidFill>
                  <a:srgbClr val="FFE599"/>
                </a:solidFill>
                <a:latin typeface="Average"/>
                <a:ea typeface="Average"/>
                <a:cs typeface="Average"/>
                <a:sym typeface="Average"/>
              </a:rPr>
              <a:t>crossbar switch</a:t>
            </a:r>
            <a:r>
              <a:rPr lang="en">
                <a:solidFill>
                  <a:srgbClr val="D9D9D9"/>
                </a:solidFill>
                <a:latin typeface="Average"/>
                <a:ea typeface="Average"/>
                <a:cs typeface="Average"/>
                <a:sym typeface="Average"/>
              </a:rPr>
              <a:t>.</a:t>
            </a:r>
            <a:endParaRPr>
              <a:solidFill>
                <a:srgbClr val="D9D9D9"/>
              </a:solidFill>
              <a:latin typeface="Average"/>
              <a:ea typeface="Average"/>
              <a:cs typeface="Average"/>
              <a:sym typeface="Average"/>
            </a:endParaRPr>
          </a:p>
          <a:p>
            <a:pPr indent="0" lvl="0" marL="0" rtl="0" algn="l">
              <a:spcBef>
                <a:spcPts val="0"/>
              </a:spcBef>
              <a:spcAft>
                <a:spcPts val="0"/>
              </a:spcAft>
              <a:buNone/>
            </a:pPr>
            <a:r>
              <a:t/>
            </a:r>
            <a:endParaRPr>
              <a:solidFill>
                <a:srgbClr val="D9D9D9"/>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-At each intersection of a horizontal and vertical line is a </a:t>
            </a:r>
            <a:r>
              <a:rPr lang="en">
                <a:solidFill>
                  <a:srgbClr val="FFE599"/>
                </a:solidFill>
                <a:latin typeface="Average"/>
                <a:ea typeface="Average"/>
                <a:cs typeface="Average"/>
                <a:sym typeface="Average"/>
              </a:rPr>
              <a:t>c</a:t>
            </a:r>
            <a:r>
              <a:rPr lang="en">
                <a:solidFill>
                  <a:srgbClr val="FFE599"/>
                </a:solidFill>
                <a:latin typeface="Average"/>
                <a:ea typeface="Average"/>
                <a:cs typeface="Average"/>
                <a:sym typeface="Average"/>
              </a:rPr>
              <a:t>rosspoint</a:t>
            </a:r>
            <a:r>
              <a:rPr lang="en">
                <a:solidFill>
                  <a:schemeClr val="accent3"/>
                </a:solidFill>
                <a:latin typeface="Average"/>
                <a:ea typeface="Average"/>
                <a:cs typeface="Average"/>
                <a:sym typeface="Average"/>
              </a:rPr>
              <a:t>.</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Pros:  non-blocking network</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          fast: direct connections allow for O(1) latency </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Cons: number of crosspoints grows as n</a:t>
            </a:r>
            <a:r>
              <a:rPr baseline="30000" lang="en">
                <a:solidFill>
                  <a:schemeClr val="accent3"/>
                </a:solidFill>
                <a:latin typeface="Average"/>
                <a:ea typeface="Average"/>
                <a:cs typeface="Average"/>
                <a:sym typeface="Average"/>
              </a:rPr>
              <a:t>2 </a:t>
            </a:r>
            <a:endParaRPr baseline="30000">
              <a:solidFill>
                <a:schemeClr val="accent3"/>
              </a:solidFill>
              <a:latin typeface="Average"/>
              <a:ea typeface="Average"/>
              <a:cs typeface="Average"/>
              <a:sym typeface="Average"/>
            </a:endParaRPr>
          </a:p>
          <a:p>
            <a:pPr indent="0" lvl="0" marL="0" rtl="0" algn="l">
              <a:spcBef>
                <a:spcPts val="0"/>
              </a:spcBef>
              <a:spcAft>
                <a:spcPts val="0"/>
              </a:spcAft>
              <a:buNone/>
            </a:pPr>
            <a:r>
              <a:rPr baseline="30000" lang="en">
                <a:solidFill>
                  <a:schemeClr val="accent3"/>
                </a:solidFill>
                <a:latin typeface="Average"/>
                <a:ea typeface="Average"/>
                <a:cs typeface="Average"/>
                <a:sym typeface="Average"/>
              </a:rPr>
              <a:t>	</a:t>
            </a:r>
            <a:r>
              <a:rPr lang="en">
                <a:solidFill>
                  <a:schemeClr val="accent3"/>
                </a:solidFill>
                <a:latin typeface="Average"/>
                <a:ea typeface="Average"/>
                <a:cs typeface="Average"/>
                <a:sym typeface="Average"/>
              </a:rPr>
              <a:t>very expensive to make</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A crossbar design is workable for medium-sized systems.</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76200" y="70925"/>
            <a:ext cx="5000649" cy="4996376"/>
          </a:xfrm>
          <a:prstGeom prst="rect">
            <a:avLst/>
          </a:prstGeom>
          <a:noFill/>
          <a:ln>
            <a:noFill/>
          </a:ln>
        </p:spPr>
      </p:pic>
      <p:sp>
        <p:nvSpPr>
          <p:cNvPr id="176" name="Google Shape;176;p31"/>
          <p:cNvSpPr txBox="1"/>
          <p:nvPr/>
        </p:nvSpPr>
        <p:spPr>
          <a:xfrm>
            <a:off x="5310125" y="555450"/>
            <a:ext cx="3477000" cy="41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Real World Example:</a:t>
            </a:r>
            <a:endParaRPr sz="3000">
              <a:solidFill>
                <a:schemeClr val="dk1"/>
              </a:solidFill>
              <a:latin typeface="Oswald"/>
              <a:ea typeface="Oswald"/>
              <a:cs typeface="Oswald"/>
              <a:sym typeface="Oswald"/>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Developed in 2007 by Sun Microsystems, the </a:t>
            </a:r>
            <a:r>
              <a:rPr lang="en">
                <a:solidFill>
                  <a:srgbClr val="FFE599"/>
                </a:solidFill>
                <a:latin typeface="Average"/>
                <a:ea typeface="Average"/>
                <a:cs typeface="Average"/>
                <a:sym typeface="Average"/>
              </a:rPr>
              <a:t>Sun UltraSPARC T2</a:t>
            </a:r>
            <a:r>
              <a:rPr lang="en">
                <a:solidFill>
                  <a:schemeClr val="accent3"/>
                </a:solidFill>
                <a:latin typeface="Average"/>
                <a:ea typeface="Average"/>
                <a:cs typeface="Average"/>
                <a:sym typeface="Average"/>
              </a:rPr>
              <a:t> is a microprocessor that uses a full crossbar for its 4, 6 or 8 cores (there are 8 in the figure shown).</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Clr>
                <a:srgbClr val="000000"/>
              </a:buClr>
              <a:buSzPts val="1100"/>
              <a:buFont typeface="Arial"/>
              <a:buNone/>
            </a:pPr>
            <a:r>
              <a:rPr lang="en">
                <a:solidFill>
                  <a:schemeClr val="accent3"/>
                </a:solidFill>
                <a:latin typeface="Average"/>
                <a:ea typeface="Average"/>
                <a:cs typeface="Average"/>
                <a:sym typeface="Average"/>
              </a:rPr>
              <a:t>Complexity of the chip's crossbar interconnect makes it almost the size of a CPU core! Large and inefficient.</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sz="3000">
              <a:solidFill>
                <a:schemeClr val="dk1"/>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4"/>
          <p:cNvPicPr preferRelativeResize="0"/>
          <p:nvPr/>
        </p:nvPicPr>
        <p:blipFill>
          <a:blip r:embed="rId3">
            <a:alphaModFix/>
          </a:blip>
          <a:stretch>
            <a:fillRect/>
          </a:stretch>
        </p:blipFill>
        <p:spPr>
          <a:xfrm>
            <a:off x="2360025" y="152400"/>
            <a:ext cx="4423955" cy="4838701"/>
          </a:xfrm>
          <a:prstGeom prst="rect">
            <a:avLst/>
          </a:prstGeom>
          <a:noFill/>
          <a:ln>
            <a:noFill/>
          </a:ln>
        </p:spPr>
      </p:pic>
      <p:sp>
        <p:nvSpPr>
          <p:cNvPr id="66" name="Google Shape;66;p14"/>
          <p:cNvSpPr txBox="1"/>
          <p:nvPr/>
        </p:nvSpPr>
        <p:spPr>
          <a:xfrm rot="-5400000">
            <a:off x="-585300" y="2227800"/>
            <a:ext cx="4822200" cy="6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Oswald"/>
                <a:ea typeface="Oswald"/>
                <a:cs typeface="Oswald"/>
                <a:sym typeface="Oswald"/>
              </a:rPr>
              <a:t>Modern Operating Systems,</a:t>
            </a:r>
            <a:r>
              <a:rPr lang="en" sz="3000">
                <a:solidFill>
                  <a:schemeClr val="dk1"/>
                </a:solidFill>
                <a:latin typeface="Oswald"/>
                <a:ea typeface="Oswald"/>
                <a:cs typeface="Oswald"/>
                <a:sym typeface="Oswald"/>
              </a:rPr>
              <a:t> </a:t>
            </a:r>
            <a:r>
              <a:rPr lang="en" sz="2400">
                <a:solidFill>
                  <a:schemeClr val="dk1"/>
                </a:solidFill>
                <a:latin typeface="Oswald"/>
                <a:ea typeface="Oswald"/>
                <a:cs typeface="Oswald"/>
                <a:sym typeface="Oswald"/>
              </a:rPr>
              <a:t>cover art</a:t>
            </a:r>
            <a:endParaRPr sz="2400">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Multiprocessing using Multistage Switching Networks</a:t>
            </a:r>
            <a:endParaRPr/>
          </a:p>
        </p:txBody>
      </p:sp>
      <p:pic>
        <p:nvPicPr>
          <p:cNvPr id="182" name="Google Shape;182;p32"/>
          <p:cNvPicPr preferRelativeResize="0"/>
          <p:nvPr/>
        </p:nvPicPr>
        <p:blipFill>
          <a:blip r:embed="rId3">
            <a:alphaModFix/>
          </a:blip>
          <a:stretch>
            <a:fillRect/>
          </a:stretch>
        </p:blipFill>
        <p:spPr>
          <a:xfrm>
            <a:off x="2752575" y="1125125"/>
            <a:ext cx="6210322" cy="3817449"/>
          </a:xfrm>
          <a:prstGeom prst="rect">
            <a:avLst/>
          </a:prstGeom>
          <a:noFill/>
          <a:ln>
            <a:noFill/>
          </a:ln>
        </p:spPr>
      </p:pic>
      <p:sp>
        <p:nvSpPr>
          <p:cNvPr id="183" name="Google Shape;183;p32"/>
          <p:cNvSpPr txBox="1"/>
          <p:nvPr/>
        </p:nvSpPr>
        <p:spPr>
          <a:xfrm>
            <a:off x="210975" y="1175375"/>
            <a:ext cx="2461200" cy="37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-Based on 2x2 switches</a:t>
            </a:r>
            <a:endParaRPr>
              <a:solidFill>
                <a:schemeClr val="accent3"/>
              </a:solidFill>
              <a:latin typeface="Average"/>
              <a:ea typeface="Average"/>
              <a:cs typeface="Average"/>
              <a:sym typeface="Average"/>
            </a:endParaRPr>
          </a:p>
          <a:p>
            <a:pPr indent="0" lvl="0" marL="0" rtl="0" algn="l">
              <a:spcBef>
                <a:spcPts val="0"/>
              </a:spcBef>
              <a:spcAft>
                <a:spcPts val="0"/>
              </a:spcAft>
              <a:buNone/>
            </a:pPr>
            <a:r>
              <a:t/>
            </a:r>
            <a:endParaRPr>
              <a:solidFill>
                <a:schemeClr val="accent3"/>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-For n CPUs and n memories we would need log</a:t>
            </a:r>
            <a:r>
              <a:rPr baseline="-25000" lang="en">
                <a:solidFill>
                  <a:schemeClr val="accent3"/>
                </a:solidFill>
                <a:latin typeface="Average"/>
                <a:ea typeface="Average"/>
                <a:cs typeface="Average"/>
                <a:sym typeface="Average"/>
              </a:rPr>
              <a:t>2</a:t>
            </a:r>
            <a:r>
              <a:rPr lang="en">
                <a:solidFill>
                  <a:schemeClr val="accent3"/>
                </a:solidFill>
                <a:latin typeface="Average"/>
                <a:ea typeface="Average"/>
                <a:cs typeface="Average"/>
                <a:sym typeface="Average"/>
              </a:rPr>
              <a:t>n stages, with n/2 switches per stage, for a total of </a:t>
            </a:r>
            <a:r>
              <a:rPr lang="en">
                <a:solidFill>
                  <a:srgbClr val="D5A6BD"/>
                </a:solidFill>
                <a:latin typeface="Average"/>
                <a:ea typeface="Average"/>
                <a:cs typeface="Average"/>
                <a:sym typeface="Average"/>
              </a:rPr>
              <a:t>(n/2)log</a:t>
            </a:r>
            <a:r>
              <a:rPr baseline="-25000" lang="en">
                <a:solidFill>
                  <a:srgbClr val="D5A6BD"/>
                </a:solidFill>
                <a:latin typeface="Average"/>
                <a:ea typeface="Average"/>
                <a:cs typeface="Average"/>
                <a:sym typeface="Average"/>
              </a:rPr>
              <a:t>2</a:t>
            </a:r>
            <a:r>
              <a:rPr lang="en">
                <a:solidFill>
                  <a:srgbClr val="D5A6BD"/>
                </a:solidFill>
                <a:latin typeface="Average"/>
                <a:ea typeface="Average"/>
                <a:cs typeface="Average"/>
                <a:sym typeface="Average"/>
              </a:rPr>
              <a:t>n switches</a:t>
            </a:r>
            <a:endParaRPr>
              <a:solidFill>
                <a:srgbClr val="D5A6BD"/>
              </a:solidFill>
              <a:latin typeface="Average"/>
              <a:ea typeface="Average"/>
              <a:cs typeface="Average"/>
              <a:sym typeface="Average"/>
            </a:endParaRPr>
          </a:p>
          <a:p>
            <a:pPr indent="0" lvl="0" marL="0" rtl="0" algn="l">
              <a:spcBef>
                <a:spcPts val="0"/>
              </a:spcBef>
              <a:spcAft>
                <a:spcPts val="0"/>
              </a:spcAft>
              <a:buNone/>
            </a:pPr>
            <a:r>
              <a:t/>
            </a:r>
            <a:endParaRPr>
              <a:solidFill>
                <a:srgbClr val="D5A6BD"/>
              </a:solidFill>
              <a:latin typeface="Average"/>
              <a:ea typeface="Average"/>
              <a:cs typeface="Average"/>
              <a:sym typeface="Average"/>
            </a:endParaRPr>
          </a:p>
          <a:p>
            <a:pPr indent="0" lvl="0" marL="0" rtl="0" algn="l">
              <a:spcBef>
                <a:spcPts val="0"/>
              </a:spcBef>
              <a:spcAft>
                <a:spcPts val="0"/>
              </a:spcAft>
              <a:buNone/>
            </a:pPr>
            <a:r>
              <a:rPr lang="en">
                <a:solidFill>
                  <a:schemeClr val="accent3"/>
                </a:solidFill>
                <a:latin typeface="Average"/>
                <a:ea typeface="Average"/>
                <a:cs typeface="Average"/>
                <a:sym typeface="Average"/>
              </a:rPr>
              <a:t>-Unlike the crossbar switch, the omega network is a </a:t>
            </a:r>
            <a:r>
              <a:rPr lang="en">
                <a:solidFill>
                  <a:srgbClr val="D5A6BD"/>
                </a:solidFill>
                <a:latin typeface="Average"/>
                <a:ea typeface="Average"/>
                <a:cs typeface="Average"/>
                <a:sym typeface="Average"/>
              </a:rPr>
              <a:t>blocking network</a:t>
            </a:r>
            <a:endParaRPr>
              <a:solidFill>
                <a:srgbClr val="D5A6BD"/>
              </a:solidFill>
              <a:latin typeface="Average"/>
              <a:ea typeface="Average"/>
              <a:cs typeface="Average"/>
              <a:sym typeface="Average"/>
            </a:endParaRPr>
          </a:p>
          <a:p>
            <a:pPr indent="0" lvl="0" marL="0" rtl="0" algn="l">
              <a:spcBef>
                <a:spcPts val="0"/>
              </a:spcBef>
              <a:spcAft>
                <a:spcPts val="0"/>
              </a:spcAft>
              <a:buNone/>
            </a:pPr>
            <a:r>
              <a:t/>
            </a:r>
            <a:endParaRPr>
              <a:solidFill>
                <a:srgbClr val="D5A6BD"/>
              </a:solidFill>
              <a:latin typeface="Average"/>
              <a:ea typeface="Average"/>
              <a:cs typeface="Average"/>
              <a:sym typeface="Average"/>
            </a:endParaRPr>
          </a:p>
          <a:p>
            <a:pPr indent="0" lvl="0" marL="0" rtl="0" algn="l">
              <a:spcBef>
                <a:spcPts val="0"/>
              </a:spcBef>
              <a:spcAft>
                <a:spcPts val="0"/>
              </a:spcAft>
              <a:buNone/>
            </a:pPr>
            <a:r>
              <a:rPr lang="en">
                <a:solidFill>
                  <a:srgbClr val="D5A6BD"/>
                </a:solidFill>
                <a:latin typeface="Average"/>
                <a:ea typeface="Average"/>
                <a:cs typeface="Average"/>
                <a:sym typeface="Average"/>
              </a:rPr>
              <a:t>-Interleaved memories </a:t>
            </a:r>
            <a:r>
              <a:rPr lang="en">
                <a:solidFill>
                  <a:schemeClr val="accent3"/>
                </a:solidFill>
                <a:latin typeface="Average"/>
                <a:ea typeface="Average"/>
                <a:cs typeface="Average"/>
                <a:sym typeface="Average"/>
              </a:rPr>
              <a:t>maximize</a:t>
            </a:r>
            <a:r>
              <a:rPr lang="en">
                <a:solidFill>
                  <a:srgbClr val="D5A6BD"/>
                </a:solidFill>
                <a:latin typeface="Average"/>
                <a:ea typeface="Average"/>
                <a:cs typeface="Average"/>
                <a:sym typeface="Average"/>
              </a:rPr>
              <a:t> parallelism</a:t>
            </a:r>
            <a:r>
              <a:rPr lang="en">
                <a:solidFill>
                  <a:schemeClr val="accent3"/>
                </a:solidFill>
                <a:latin typeface="Average"/>
                <a:ea typeface="Average"/>
                <a:cs typeface="Average"/>
                <a:sym typeface="Average"/>
              </a:rPr>
              <a:t> because most memory references are to consecutive addresses</a:t>
            </a:r>
            <a:endParaRPr>
              <a:solidFill>
                <a:srgbClr val="D5A6BD"/>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it important?</a:t>
            </a:r>
            <a:endParaRPr/>
          </a:p>
        </p:txBody>
      </p:sp>
      <p:sp>
        <p:nvSpPr>
          <p:cNvPr id="189" name="Google Shape;189;p33"/>
          <p:cNvSpPr txBox="1"/>
          <p:nvPr>
            <p:ph idx="2" type="body"/>
          </p:nvPr>
        </p:nvSpPr>
        <p:spPr>
          <a:xfrm>
            <a:off x="311700" y="1017725"/>
            <a:ext cx="8520600" cy="366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EA9999"/>
              </a:buClr>
              <a:buSzPts val="1400"/>
              <a:buChar char="●"/>
            </a:pPr>
            <a:r>
              <a:rPr lang="en">
                <a:solidFill>
                  <a:srgbClr val="EA9999"/>
                </a:solidFill>
              </a:rPr>
              <a:t>Performance: </a:t>
            </a:r>
            <a:r>
              <a:rPr lang="en"/>
              <a:t>A dual-core processor (2 processors), can execute two processes simultaneously and will be two times faster. A quad-core processor (4 processors) will be four times as fast as a single processor. Etc.		</a:t>
            </a:r>
            <a:endParaRPr>
              <a:solidFill>
                <a:srgbClr val="EA9999"/>
              </a:solidFill>
            </a:endParaRPr>
          </a:p>
          <a:p>
            <a:pPr indent="-317500" lvl="0" marL="457200" rtl="0" algn="l">
              <a:spcBef>
                <a:spcPts val="0"/>
              </a:spcBef>
              <a:spcAft>
                <a:spcPts val="0"/>
              </a:spcAft>
              <a:buClr>
                <a:srgbClr val="EA9999"/>
              </a:buClr>
              <a:buSzPts val="1400"/>
              <a:buChar char="●"/>
            </a:pPr>
            <a:r>
              <a:rPr lang="en">
                <a:solidFill>
                  <a:srgbClr val="EA9999"/>
                </a:solidFill>
              </a:rPr>
              <a:t>Reliability: </a:t>
            </a:r>
            <a:r>
              <a:rPr lang="en"/>
              <a:t>Because all processors can perform the same functions, a single processor failing does not halt the system. Instead, the system can continue to function at reduced speed.						</a:t>
            </a:r>
            <a:endParaRPr>
              <a:solidFill>
                <a:schemeClr val="lt2"/>
              </a:solidFill>
            </a:endParaRPr>
          </a:p>
          <a:p>
            <a:pPr indent="-317500" lvl="0" marL="457200" rtl="0" algn="l">
              <a:spcBef>
                <a:spcPts val="0"/>
              </a:spcBef>
              <a:spcAft>
                <a:spcPts val="0"/>
              </a:spcAft>
              <a:buClr>
                <a:srgbClr val="EA9999"/>
              </a:buClr>
              <a:buSzPts val="1400"/>
              <a:buChar char="●"/>
            </a:pPr>
            <a:r>
              <a:rPr lang="en">
                <a:solidFill>
                  <a:srgbClr val="EA9999"/>
                </a:solidFill>
              </a:rPr>
              <a:t>Incremental growth: </a:t>
            </a:r>
            <a:r>
              <a:rPr lang="en"/>
              <a:t> The system performance can be enhanced by adding an additional processor.			</a:t>
            </a:r>
            <a:endParaRPr>
              <a:solidFill>
                <a:srgbClr val="EA9999"/>
              </a:solidFill>
            </a:endParaRPr>
          </a:p>
          <a:p>
            <a:pPr indent="-317500" lvl="0" marL="457200" rtl="0" algn="l">
              <a:spcBef>
                <a:spcPts val="0"/>
              </a:spcBef>
              <a:spcAft>
                <a:spcPts val="0"/>
              </a:spcAft>
              <a:buClr>
                <a:srgbClr val="EA9999"/>
              </a:buClr>
              <a:buSzPts val="1400"/>
              <a:buChar char="●"/>
            </a:pPr>
            <a:r>
              <a:rPr lang="en">
                <a:solidFill>
                  <a:srgbClr val="EA9999"/>
                </a:solidFill>
              </a:rPr>
              <a:t>Scaling: </a:t>
            </a:r>
            <a:r>
              <a:rPr lang="en"/>
              <a:t> Vendors can offer a range of products with different price and performance characteristics based on the number of processors configured in the system.  									</a:t>
            </a:r>
            <a:endParaRPr/>
          </a:p>
          <a:p>
            <a:pPr indent="-317500" lvl="0" marL="457200" rtl="0" algn="l">
              <a:spcBef>
                <a:spcPts val="0"/>
              </a:spcBef>
              <a:spcAft>
                <a:spcPts val="0"/>
              </a:spcAft>
              <a:buClr>
                <a:srgbClr val="EA9999"/>
              </a:buClr>
              <a:buSzPts val="1400"/>
              <a:buChar char="●"/>
            </a:pPr>
            <a:r>
              <a:rPr lang="en">
                <a:solidFill>
                  <a:srgbClr val="EA9999"/>
                </a:solidFill>
              </a:rPr>
              <a:t>Lower costs: </a:t>
            </a:r>
            <a:r>
              <a:rPr lang="en"/>
              <a:t> Multiprocessing systems can save money in comparison to single processor systems because the processors can share peripherals and power supplies.</a:t>
            </a:r>
            <a:endParaRPr>
              <a:solidFill>
                <a:srgbClr val="EA9999"/>
              </a:solidFill>
            </a:endParaRPr>
          </a:p>
          <a:p>
            <a:pPr indent="0" lvl="0" marL="457200" rtl="0" algn="l">
              <a:spcBef>
                <a:spcPts val="1600"/>
              </a:spcBef>
              <a:spcAft>
                <a:spcPts val="0"/>
              </a:spcAft>
              <a:buNone/>
            </a:pPr>
            <a:r>
              <a:t/>
            </a:r>
            <a:endParaRPr>
              <a:solidFill>
                <a:srgbClr val="EA9999"/>
              </a:solidFill>
            </a:endParaRPr>
          </a:p>
          <a:p>
            <a:pPr indent="0" lvl="0" marL="0" rtl="0" algn="l">
              <a:spcBef>
                <a:spcPts val="1600"/>
              </a:spcBef>
              <a:spcAft>
                <a:spcPts val="0"/>
              </a:spcAft>
              <a:buNone/>
            </a:pPr>
            <a:r>
              <a:t/>
            </a:r>
            <a:endParaRPr>
              <a:solidFill>
                <a:srgbClr val="EA9999"/>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Symmetric Multiprocessing v. Massively Parallel Processing</a:t>
            </a:r>
            <a:endParaRPr/>
          </a:p>
          <a:p>
            <a:pPr indent="0" lvl="0" marL="0" rtl="0" algn="l">
              <a:spcBef>
                <a:spcPts val="0"/>
              </a:spcBef>
              <a:spcAft>
                <a:spcPts val="0"/>
              </a:spcAft>
              <a:buNone/>
            </a:pPr>
            <a:r>
              <a:t/>
            </a:r>
            <a:endParaRPr/>
          </a:p>
        </p:txBody>
      </p:sp>
      <p:sp>
        <p:nvSpPr>
          <p:cNvPr id="195" name="Google Shape;195;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Symmetric Multiprocessing:</a:t>
            </a:r>
            <a:endParaRPr/>
          </a:p>
          <a:p>
            <a:pPr indent="-317500" lvl="0" marL="457200" rtl="0" algn="l">
              <a:spcBef>
                <a:spcPts val="1600"/>
              </a:spcBef>
              <a:spcAft>
                <a:spcPts val="0"/>
              </a:spcAft>
              <a:buSzPts val="1400"/>
              <a:buChar char="●"/>
            </a:pPr>
            <a:r>
              <a:rPr lang="en"/>
              <a:t>Every processor shares a single copy of OS</a:t>
            </a:r>
            <a:endParaRPr/>
          </a:p>
          <a:p>
            <a:pPr indent="-317500" lvl="0" marL="457200" rtl="0" algn="l">
              <a:spcBef>
                <a:spcPts val="0"/>
              </a:spcBef>
              <a:spcAft>
                <a:spcPts val="0"/>
              </a:spcAft>
              <a:buSzPts val="1400"/>
              <a:buChar char="●"/>
            </a:pPr>
            <a:r>
              <a:rPr lang="en"/>
              <a:t>Shared architecture</a:t>
            </a:r>
            <a:endParaRPr/>
          </a:p>
          <a:p>
            <a:pPr indent="-317500" lvl="0" marL="457200" rtl="0" algn="l">
              <a:spcBef>
                <a:spcPts val="0"/>
              </a:spcBef>
              <a:spcAft>
                <a:spcPts val="0"/>
              </a:spcAft>
              <a:buSzPts val="1400"/>
              <a:buChar char="●"/>
            </a:pPr>
            <a:r>
              <a:rPr lang="en"/>
              <a:t>P</a:t>
            </a:r>
            <a:r>
              <a:rPr lang="en"/>
              <a:t>rocessors share whole work between them</a:t>
            </a:r>
            <a:endParaRPr/>
          </a:p>
          <a:p>
            <a:pPr indent="-317500" lvl="0" marL="457200" rtl="0" algn="l">
              <a:spcBef>
                <a:spcPts val="0"/>
              </a:spcBef>
              <a:spcAft>
                <a:spcPts val="0"/>
              </a:spcAft>
              <a:buSzPts val="1400"/>
              <a:buChar char="●"/>
            </a:pPr>
            <a:r>
              <a:rPr lang="en"/>
              <a:t>Tightly coupled</a:t>
            </a:r>
            <a:endParaRPr/>
          </a:p>
        </p:txBody>
      </p:sp>
      <p:sp>
        <p:nvSpPr>
          <p:cNvPr id="196" name="Google Shape;196;p3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Massively Parallel Processing:</a:t>
            </a:r>
            <a:endParaRPr/>
          </a:p>
          <a:p>
            <a:pPr indent="-317500" lvl="0" marL="457200" rtl="0" algn="l">
              <a:spcBef>
                <a:spcPts val="1600"/>
              </a:spcBef>
              <a:spcAft>
                <a:spcPts val="0"/>
              </a:spcAft>
              <a:buSzPts val="1400"/>
              <a:buChar char="●"/>
            </a:pPr>
            <a:r>
              <a:rPr lang="en"/>
              <a:t>Each processor uses its own OS and memory</a:t>
            </a:r>
            <a:endParaRPr/>
          </a:p>
          <a:p>
            <a:pPr indent="-317500" lvl="0" marL="457200" rtl="0" algn="l">
              <a:spcBef>
                <a:spcPts val="0"/>
              </a:spcBef>
              <a:spcAft>
                <a:spcPts val="0"/>
              </a:spcAft>
              <a:buSzPts val="1400"/>
              <a:buChar char="●"/>
            </a:pPr>
            <a:r>
              <a:rPr lang="en"/>
              <a:t>Nothing shared architecture</a:t>
            </a:r>
            <a:endParaRPr/>
          </a:p>
          <a:p>
            <a:pPr indent="-317500" lvl="0" marL="457200" rtl="0" algn="l">
              <a:spcBef>
                <a:spcPts val="0"/>
              </a:spcBef>
              <a:spcAft>
                <a:spcPts val="0"/>
              </a:spcAft>
              <a:buSzPts val="1400"/>
              <a:buChar char="●"/>
            </a:pPr>
            <a:r>
              <a:rPr lang="en"/>
              <a:t>Each node is responsible for processing only the rows on its own disk</a:t>
            </a:r>
            <a:endParaRPr/>
          </a:p>
          <a:p>
            <a:pPr indent="-317500" lvl="0" marL="457200" rtl="0" algn="l">
              <a:spcBef>
                <a:spcPts val="0"/>
              </a:spcBef>
              <a:spcAft>
                <a:spcPts val="0"/>
              </a:spcAft>
              <a:buSzPts val="1400"/>
              <a:buChar char="●"/>
            </a:pPr>
            <a:r>
              <a:rPr lang="en"/>
              <a:t>Each processor works on a different part of the task</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6319175" y="185425"/>
            <a:ext cx="2410800" cy="48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NUMA </a:t>
            </a:r>
            <a:endParaRPr/>
          </a:p>
          <a:p>
            <a:pPr indent="0" lvl="0" marL="0" rtl="0" algn="l">
              <a:spcBef>
                <a:spcPts val="0"/>
              </a:spcBef>
              <a:spcAft>
                <a:spcPts val="0"/>
              </a:spcAft>
              <a:buNone/>
            </a:pPr>
            <a:r>
              <a:rPr lang="en"/>
              <a:t>Directory Based Multiprocessor</a:t>
            </a:r>
            <a:endParaRPr/>
          </a:p>
          <a:p>
            <a:pPr indent="0" lvl="0" marL="0" rtl="0" algn="l">
              <a:spcBef>
                <a:spcPts val="0"/>
              </a:spcBef>
              <a:spcAft>
                <a:spcPts val="0"/>
              </a:spcAft>
              <a:buNone/>
            </a:pPr>
            <a:r>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rPr lang="en" sz="1400">
                <a:solidFill>
                  <a:schemeClr val="accent3"/>
                </a:solidFill>
                <a:latin typeface="Average"/>
                <a:ea typeface="Average"/>
                <a:cs typeface="Average"/>
                <a:sym typeface="Average"/>
              </a:rPr>
              <a:t>All NUMA systems have:</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rPr lang="en" sz="1400">
                <a:solidFill>
                  <a:schemeClr val="accent3"/>
                </a:solidFill>
                <a:latin typeface="Average"/>
                <a:ea typeface="Average"/>
                <a:cs typeface="Average"/>
                <a:sym typeface="Average"/>
              </a:rPr>
              <a:t>1. A single address space visible to all CPUs.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rPr lang="en" sz="1400">
                <a:solidFill>
                  <a:schemeClr val="accent3"/>
                </a:solidFill>
                <a:latin typeface="Average"/>
                <a:ea typeface="Average"/>
                <a:cs typeface="Average"/>
                <a:sym typeface="Average"/>
              </a:rPr>
              <a:t>2. Access to remote memory is via LOAD and STORE instructions.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t/>
            </a:r>
            <a:endParaRPr sz="1400">
              <a:solidFill>
                <a:schemeClr val="accent3"/>
              </a:solidFill>
              <a:latin typeface="Average"/>
              <a:ea typeface="Average"/>
              <a:cs typeface="Average"/>
              <a:sym typeface="Average"/>
            </a:endParaRPr>
          </a:p>
          <a:p>
            <a:pPr indent="0" lvl="0" marL="0" rtl="0" algn="l">
              <a:spcBef>
                <a:spcPts val="0"/>
              </a:spcBef>
              <a:spcAft>
                <a:spcPts val="0"/>
              </a:spcAft>
              <a:buNone/>
            </a:pPr>
            <a:r>
              <a:rPr lang="en" sz="1400">
                <a:solidFill>
                  <a:schemeClr val="accent3"/>
                </a:solidFill>
                <a:latin typeface="Average"/>
                <a:ea typeface="Average"/>
                <a:cs typeface="Average"/>
                <a:sym typeface="Average"/>
              </a:rPr>
              <a:t>3. Access to remote memory is slower than access to local memory.</a:t>
            </a:r>
            <a:endParaRPr sz="1400">
              <a:solidFill>
                <a:schemeClr val="accent3"/>
              </a:solidFill>
              <a:latin typeface="Average"/>
              <a:ea typeface="Average"/>
              <a:cs typeface="Average"/>
              <a:sym typeface="Average"/>
            </a:endParaRPr>
          </a:p>
        </p:txBody>
      </p:sp>
      <p:pic>
        <p:nvPicPr>
          <p:cNvPr id="202" name="Google Shape;202;p35"/>
          <p:cNvPicPr preferRelativeResize="0"/>
          <p:nvPr/>
        </p:nvPicPr>
        <p:blipFill>
          <a:blip r:embed="rId3">
            <a:alphaModFix/>
          </a:blip>
          <a:stretch>
            <a:fillRect/>
          </a:stretch>
        </p:blipFill>
        <p:spPr>
          <a:xfrm>
            <a:off x="152400" y="185500"/>
            <a:ext cx="6005726" cy="4815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495650" y="177075"/>
            <a:ext cx="1380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pic>
        <p:nvPicPr>
          <p:cNvPr id="208" name="Google Shape;208;p36">
            <a:hlinkClick r:id="rId3"/>
          </p:cNvPr>
          <p:cNvPicPr preferRelativeResize="0"/>
          <p:nvPr/>
        </p:nvPicPr>
        <p:blipFill rotWithShape="1">
          <a:blip r:embed="rId4">
            <a:alphaModFix/>
          </a:blip>
          <a:srcRect b="0" l="0" r="7638" t="0"/>
          <a:stretch/>
        </p:blipFill>
        <p:spPr>
          <a:xfrm>
            <a:off x="1770300" y="2817812"/>
            <a:ext cx="7373701" cy="2284974"/>
          </a:xfrm>
          <a:prstGeom prst="rect">
            <a:avLst/>
          </a:prstGeom>
          <a:noFill/>
          <a:ln>
            <a:noFill/>
          </a:ln>
        </p:spPr>
      </p:pic>
      <p:pic>
        <p:nvPicPr>
          <p:cNvPr id="209" name="Google Shape;209;p36">
            <a:hlinkClick r:id="rId5"/>
          </p:cNvPr>
          <p:cNvPicPr preferRelativeResize="0"/>
          <p:nvPr/>
        </p:nvPicPr>
        <p:blipFill rotWithShape="1">
          <a:blip r:embed="rId6">
            <a:alphaModFix/>
          </a:blip>
          <a:srcRect b="0" l="0" r="8248" t="0"/>
          <a:stretch/>
        </p:blipFill>
        <p:spPr>
          <a:xfrm>
            <a:off x="0" y="0"/>
            <a:ext cx="7373701" cy="2341020"/>
          </a:xfrm>
          <a:prstGeom prst="rect">
            <a:avLst/>
          </a:prstGeom>
          <a:noFill/>
          <a:ln>
            <a:noFill/>
          </a:ln>
        </p:spPr>
      </p:pic>
      <p:sp>
        <p:nvSpPr>
          <p:cNvPr id="210" name="Google Shape;210;p36"/>
          <p:cNvSpPr/>
          <p:nvPr/>
        </p:nvSpPr>
        <p:spPr>
          <a:xfrm>
            <a:off x="100450" y="2872375"/>
            <a:ext cx="1667700" cy="1536900"/>
          </a:xfrm>
          <a:prstGeom prst="curvedRight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6"/>
          <p:cNvSpPr/>
          <p:nvPr/>
        </p:nvSpPr>
        <p:spPr>
          <a:xfrm>
            <a:off x="7192750" y="1231475"/>
            <a:ext cx="1780200" cy="1446600"/>
          </a:xfrm>
          <a:prstGeom prst="curvedLeftArrow">
            <a:avLst>
              <a:gd fmla="val 25000" name="adj1"/>
              <a:gd fmla="val 50000" name="adj2"/>
              <a:gd fmla="val 25000" name="adj3"/>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 name="Google Shape;212;p36"/>
          <p:cNvCxnSpPr>
            <a:stCxn id="210" idx="4"/>
            <a:endCxn id="211" idx="2"/>
          </p:cNvCxnSpPr>
          <p:nvPr/>
        </p:nvCxnSpPr>
        <p:spPr>
          <a:xfrm flipH="1" rot="10800000">
            <a:off x="1768150" y="2316288"/>
            <a:ext cx="5424600" cy="748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2C4C9"/>
                </a:solidFill>
              </a:rPr>
              <a:t>Multitasking</a:t>
            </a:r>
            <a:endParaRPr sz="3600"/>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Formal definition:</a:t>
            </a:r>
            <a:r>
              <a:rPr lang="en" sz="1800"/>
              <a:t> the concurrent performance or interleaved execution of two or more computer tasks; same as multiprogramming, using different terminology. </a:t>
            </a:r>
            <a:endParaRPr/>
          </a:p>
          <a:p>
            <a:pPr indent="0" lvl="0" marL="0" rtl="0" algn="l">
              <a:spcBef>
                <a:spcPts val="1600"/>
              </a:spcBef>
              <a:spcAft>
                <a:spcPts val="0"/>
              </a:spcAft>
              <a:buClr>
                <a:srgbClr val="000000"/>
              </a:buClr>
              <a:buSzPts val="1100"/>
              <a:buFont typeface="Arial"/>
              <a:buNone/>
            </a:pPr>
            <a:r>
              <a:t/>
            </a:r>
            <a:endParaRPr/>
          </a:p>
          <a:p>
            <a:pPr indent="0" lvl="0" marL="0" rtl="0" algn="l">
              <a:spcBef>
                <a:spcPts val="1600"/>
              </a:spcBef>
              <a:spcAft>
                <a:spcPts val="0"/>
              </a:spcAft>
              <a:buNone/>
            </a:pPr>
            <a:r>
              <a:rPr b="1" lang="en" sz="1800"/>
              <a:t>Informal explanation:</a:t>
            </a:r>
            <a:endParaRPr b="1" sz="1800"/>
          </a:p>
          <a:p>
            <a:pPr indent="0" lvl="0" marL="0" rtl="0" algn="l">
              <a:lnSpc>
                <a:spcPct val="158000"/>
              </a:lnSpc>
              <a:spcBef>
                <a:spcPts val="1600"/>
              </a:spcBef>
              <a:spcAft>
                <a:spcPts val="0"/>
              </a:spcAft>
              <a:buNone/>
            </a:pPr>
            <a:r>
              <a:t/>
            </a:r>
            <a:endParaRPr/>
          </a:p>
          <a:p>
            <a:pPr indent="0" lvl="0" marL="0" rtl="0" algn="l">
              <a:spcBef>
                <a:spcPts val="3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19" name="Google Shape;219;p37"/>
          <p:cNvPicPr preferRelativeResize="0"/>
          <p:nvPr/>
        </p:nvPicPr>
        <p:blipFill>
          <a:blip r:embed="rId3">
            <a:alphaModFix/>
          </a:blip>
          <a:stretch>
            <a:fillRect/>
          </a:stretch>
        </p:blipFill>
        <p:spPr>
          <a:xfrm>
            <a:off x="285750" y="1892338"/>
            <a:ext cx="8572500" cy="267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Multitasking </a:t>
            </a:r>
            <a:endParaRPr/>
          </a:p>
        </p:txBody>
      </p:sp>
      <p:sp>
        <p:nvSpPr>
          <p:cNvPr id="225" name="Google Shape;225;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l">
              <a:lnSpc>
                <a:spcPct val="171429"/>
              </a:lnSpc>
              <a:spcBef>
                <a:spcPts val="0"/>
              </a:spcBef>
              <a:spcAft>
                <a:spcPts val="0"/>
              </a:spcAft>
              <a:buClr>
                <a:srgbClr val="000000"/>
              </a:buClr>
              <a:buSzPts val="1100"/>
              <a:buFont typeface="Arial"/>
              <a:buNone/>
            </a:pPr>
            <a:r>
              <a:rPr lang="en" sz="2000">
                <a:solidFill>
                  <a:srgbClr val="D5A6BD"/>
                </a:solidFill>
              </a:rPr>
              <a:t>Multiprogramming ===&gt; context switching </a:t>
            </a:r>
            <a:endParaRPr sz="2000">
              <a:solidFill>
                <a:srgbClr val="D5A6BD"/>
              </a:solidFill>
            </a:endParaRPr>
          </a:p>
          <a:p>
            <a:pPr indent="457200" lvl="0" marL="0" rtl="0" algn="l">
              <a:lnSpc>
                <a:spcPct val="171429"/>
              </a:lnSpc>
              <a:spcBef>
                <a:spcPts val="800"/>
              </a:spcBef>
              <a:spcAft>
                <a:spcPts val="0"/>
              </a:spcAft>
              <a:buClr>
                <a:srgbClr val="000000"/>
              </a:buClr>
              <a:buSzPts val="1100"/>
              <a:buFont typeface="Arial"/>
              <a:buNone/>
            </a:pPr>
            <a:r>
              <a:rPr lang="en" sz="2000">
                <a:solidFill>
                  <a:srgbClr val="D5A6BD"/>
                </a:solidFill>
              </a:rPr>
              <a:t>Multitasking ===&gt; time sharing along with context switching</a:t>
            </a:r>
            <a:endParaRPr sz="2000">
              <a:solidFill>
                <a:srgbClr val="D5A6BD"/>
              </a:solidFill>
            </a:endParaRPr>
          </a:p>
          <a:p>
            <a:pPr indent="0" lvl="0" marL="0" rtl="0" algn="l">
              <a:lnSpc>
                <a:spcPct val="158000"/>
              </a:lnSpc>
              <a:spcBef>
                <a:spcPts val="800"/>
              </a:spcBef>
              <a:spcAft>
                <a:spcPts val="0"/>
              </a:spcAft>
              <a:buClr>
                <a:srgbClr val="000000"/>
              </a:buClr>
              <a:buSzPts val="1100"/>
              <a:buFont typeface="Arial"/>
              <a:buNone/>
            </a:pPr>
            <a:r>
              <a:rPr lang="en"/>
              <a:t>So for multitasking to take place there should be multiprogramming and the concept of time sharing.</a:t>
            </a:r>
            <a:endParaRPr/>
          </a:p>
          <a:p>
            <a:pPr indent="0" lvl="0" marL="0" rtl="0" algn="l">
              <a:spcBef>
                <a:spcPts val="3600"/>
              </a:spcBef>
              <a:spcAft>
                <a:spcPts val="1600"/>
              </a:spcAft>
              <a:buNone/>
            </a:pPr>
            <a:r>
              <a:t/>
            </a:r>
            <a:endParaRPr/>
          </a:p>
        </p:txBody>
      </p:sp>
      <p:pic>
        <p:nvPicPr>
          <p:cNvPr id="226" name="Google Shape;226;p38"/>
          <p:cNvPicPr preferRelativeResize="0"/>
          <p:nvPr/>
        </p:nvPicPr>
        <p:blipFill>
          <a:blip r:embed="rId3">
            <a:alphaModFix/>
          </a:blip>
          <a:stretch>
            <a:fillRect/>
          </a:stretch>
        </p:blipFill>
        <p:spPr>
          <a:xfrm>
            <a:off x="217863" y="2928125"/>
            <a:ext cx="8708267" cy="1892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Multiprogramming v. Multitasking</a:t>
            </a:r>
            <a:endParaRPr/>
          </a:p>
        </p:txBody>
      </p:sp>
      <p:sp>
        <p:nvSpPr>
          <p:cNvPr id="232" name="Google Shape;232;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A2C4C9"/>
                </a:solidFill>
              </a:rPr>
              <a:t>Multiprogramming:</a:t>
            </a:r>
            <a:endParaRPr sz="1800">
              <a:solidFill>
                <a:srgbClr val="A2C4C9"/>
              </a:solidFill>
            </a:endParaRPr>
          </a:p>
          <a:p>
            <a:pPr indent="0" lvl="0" marL="0" rtl="0" algn="l">
              <a:spcBef>
                <a:spcPts val="1600"/>
              </a:spcBef>
              <a:spcAft>
                <a:spcPts val="0"/>
              </a:spcAft>
              <a:buNone/>
            </a:pPr>
            <a:r>
              <a:rPr lang="en"/>
              <a:t>-Multiple processes run concurrently on a single processor</a:t>
            </a:r>
            <a:endParaRPr/>
          </a:p>
          <a:p>
            <a:pPr indent="0" lvl="0" marL="0" rtl="0" algn="l">
              <a:spcBef>
                <a:spcPts val="1600"/>
              </a:spcBef>
              <a:spcAft>
                <a:spcPts val="0"/>
              </a:spcAft>
              <a:buNone/>
            </a:pPr>
            <a:r>
              <a:rPr lang="en"/>
              <a:t>-Based on context switching</a:t>
            </a:r>
            <a:endParaRPr/>
          </a:p>
          <a:p>
            <a:pPr indent="0" lvl="0" marL="0" rtl="0" algn="l">
              <a:spcBef>
                <a:spcPts val="1600"/>
              </a:spcBef>
              <a:spcAft>
                <a:spcPts val="1600"/>
              </a:spcAft>
              <a:buNone/>
            </a:pPr>
            <a:r>
              <a:rPr lang="en"/>
              <a:t>-Takes more time to execute processes</a:t>
            </a:r>
            <a:endParaRPr/>
          </a:p>
        </p:txBody>
      </p:sp>
      <p:sp>
        <p:nvSpPr>
          <p:cNvPr id="233" name="Google Shape;233;p3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A2C4C9"/>
                </a:solidFill>
              </a:rPr>
              <a:t>Multitasking:</a:t>
            </a:r>
            <a:endParaRPr sz="1800">
              <a:solidFill>
                <a:srgbClr val="A2C4C9"/>
              </a:solidFill>
            </a:endParaRPr>
          </a:p>
          <a:p>
            <a:pPr indent="0" lvl="0" marL="0" rtl="0" algn="l">
              <a:spcBef>
                <a:spcPts val="1600"/>
              </a:spcBef>
              <a:spcAft>
                <a:spcPts val="0"/>
              </a:spcAft>
              <a:buNone/>
            </a:pPr>
            <a:r>
              <a:rPr lang="en"/>
              <a:t>-More than one task is executed at a single time on multiple CPUs</a:t>
            </a:r>
            <a:endParaRPr/>
          </a:p>
          <a:p>
            <a:pPr indent="0" lvl="0" marL="0" rtl="0" algn="l">
              <a:spcBef>
                <a:spcPts val="1600"/>
              </a:spcBef>
              <a:spcAft>
                <a:spcPts val="0"/>
              </a:spcAft>
              <a:buNone/>
            </a:pPr>
            <a:r>
              <a:rPr lang="en"/>
              <a:t>-Based on time sharing</a:t>
            </a:r>
            <a:endParaRPr/>
          </a:p>
          <a:p>
            <a:pPr indent="0" lvl="0" marL="0" rtl="0" algn="l">
              <a:spcBef>
                <a:spcPts val="1600"/>
              </a:spcBef>
              <a:spcAft>
                <a:spcPts val="1600"/>
              </a:spcAft>
              <a:buNone/>
            </a:pPr>
            <a:r>
              <a:rPr lang="en"/>
              <a:t>-Takes less time to execute tasks/processes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Sharing</a:t>
            </a:r>
            <a:endParaRPr/>
          </a:p>
        </p:txBody>
      </p:sp>
      <p:sp>
        <p:nvSpPr>
          <p:cNvPr id="239" name="Google Shape;239;p40"/>
          <p:cNvSpPr txBox="1"/>
          <p:nvPr>
            <p:ph idx="1" type="body"/>
          </p:nvPr>
        </p:nvSpPr>
        <p:spPr>
          <a:xfrm>
            <a:off x="311700" y="1152475"/>
            <a:ext cx="824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there are multiple users accessing a machine at once, the OS must keep track of what each user is doing </a:t>
            </a:r>
            <a:r>
              <a:rPr lang="en"/>
              <a:t>simultaneously</a:t>
            </a:r>
            <a:endParaRPr/>
          </a:p>
          <a:p>
            <a:pPr indent="0" lvl="0" marL="0" rtl="0" algn="l">
              <a:spcBef>
                <a:spcPts val="1600"/>
              </a:spcBef>
              <a:spcAft>
                <a:spcPts val="1600"/>
              </a:spcAft>
              <a:buNone/>
            </a:pPr>
            <a:r>
              <a:rPr lang="en"/>
              <a:t>-Controlled by time-slicing (preemption of users at certain intervals)</a:t>
            </a:r>
            <a:endParaRPr/>
          </a:p>
        </p:txBody>
      </p:sp>
      <p:pic>
        <p:nvPicPr>
          <p:cNvPr id="240" name="Google Shape;240;p40"/>
          <p:cNvPicPr preferRelativeResize="0"/>
          <p:nvPr/>
        </p:nvPicPr>
        <p:blipFill>
          <a:blip r:embed="rId3">
            <a:alphaModFix/>
          </a:blip>
          <a:stretch>
            <a:fillRect/>
          </a:stretch>
        </p:blipFill>
        <p:spPr>
          <a:xfrm>
            <a:off x="3412920" y="2697175"/>
            <a:ext cx="2318150" cy="2022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Significance</a:t>
            </a:r>
            <a:endParaRPr/>
          </a:p>
        </p:txBody>
      </p:sp>
      <p:pic>
        <p:nvPicPr>
          <p:cNvPr id="246" name="Google Shape;246;p41"/>
          <p:cNvPicPr preferRelativeResize="0"/>
          <p:nvPr/>
        </p:nvPicPr>
        <p:blipFill>
          <a:blip r:embed="rId3">
            <a:alphaModFix/>
          </a:blip>
          <a:stretch>
            <a:fillRect/>
          </a:stretch>
        </p:blipFill>
        <p:spPr>
          <a:xfrm>
            <a:off x="3024500" y="1177725"/>
            <a:ext cx="3094990" cy="3820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2C4C9"/>
                </a:solidFill>
              </a:rPr>
              <a:t>Multiprogramming</a:t>
            </a:r>
            <a:endParaRPr sz="3600">
              <a:solidFill>
                <a:srgbClr val="A2C4C9"/>
              </a:solidFill>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Formal d</a:t>
            </a:r>
            <a:r>
              <a:rPr b="1" lang="en" sz="1800"/>
              <a:t>efinition</a:t>
            </a:r>
            <a:r>
              <a:rPr b="1" lang="en" sz="1800"/>
              <a:t>:</a:t>
            </a:r>
            <a:endParaRPr b="1" sz="1800"/>
          </a:p>
          <a:p>
            <a:pPr indent="0" lvl="0" marL="0" rtl="0" algn="l">
              <a:spcBef>
                <a:spcPts val="1600"/>
              </a:spcBef>
              <a:spcAft>
                <a:spcPts val="0"/>
              </a:spcAft>
              <a:buNone/>
            </a:pPr>
            <a:r>
              <a:rPr lang="en"/>
              <a:t>More than one program running concurrently in a single computer [1]</a:t>
            </a:r>
            <a:endParaRPr/>
          </a:p>
          <a:p>
            <a:pPr indent="0" lvl="0" marL="0" rtl="0" algn="l">
              <a:spcBef>
                <a:spcPts val="1600"/>
              </a:spcBef>
              <a:spcAft>
                <a:spcPts val="0"/>
              </a:spcAft>
              <a:buNone/>
            </a:pPr>
            <a:r>
              <a:rPr b="1" lang="en" sz="1800"/>
              <a:t>Inf</a:t>
            </a:r>
            <a:r>
              <a:rPr b="1" lang="en" sz="1800"/>
              <a:t>ormal explanation:</a:t>
            </a:r>
            <a:endParaRPr b="1" sz="1800"/>
          </a:p>
          <a:p>
            <a:pPr indent="0" lvl="0" marL="0" rtl="0" algn="l">
              <a:lnSpc>
                <a:spcPct val="158000"/>
              </a:lnSpc>
              <a:spcBef>
                <a:spcPts val="1600"/>
              </a:spcBef>
              <a:spcAft>
                <a:spcPts val="0"/>
              </a:spcAft>
              <a:buClr>
                <a:srgbClr val="000000"/>
              </a:buClr>
              <a:buSzPts val="1100"/>
              <a:buFont typeface="Arial"/>
              <a:buNone/>
            </a:pPr>
            <a:r>
              <a:rPr lang="en"/>
              <a:t>A multiprogramming system interrupts a running program when it goes for an I/O task and starts executing a second program from the waiting queue. This repeats as many times as necessary to always keep the CPU busy as long as there are processes to execute. As soon as a job completes the I/O operation, CPU is reallocated. [2]</a:t>
            </a:r>
            <a:endParaRPr/>
          </a:p>
          <a:p>
            <a:pPr indent="0" lvl="0" marL="0" rtl="0" algn="l">
              <a:lnSpc>
                <a:spcPct val="158000"/>
              </a:lnSpc>
              <a:spcBef>
                <a:spcPts val="3600"/>
              </a:spcBef>
              <a:spcAft>
                <a:spcPts val="0"/>
              </a:spcAft>
              <a:buNone/>
            </a:pPr>
            <a:r>
              <a:t/>
            </a:r>
            <a:endParaRPr/>
          </a:p>
          <a:p>
            <a:pPr indent="0" lvl="0" marL="0" rtl="0" algn="l">
              <a:spcBef>
                <a:spcPts val="3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pic>
        <p:nvPicPr>
          <p:cNvPr id="251" name="Google Shape;251;p42"/>
          <p:cNvPicPr preferRelativeResize="0"/>
          <p:nvPr/>
        </p:nvPicPr>
        <p:blipFill>
          <a:blip r:embed="rId3">
            <a:alphaModFix/>
          </a:blip>
          <a:stretch>
            <a:fillRect/>
          </a:stretch>
        </p:blipFill>
        <p:spPr>
          <a:xfrm>
            <a:off x="179263" y="305725"/>
            <a:ext cx="8785475" cy="4532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2C4C9"/>
                </a:solidFill>
              </a:rPr>
              <a:t>Multithreading</a:t>
            </a:r>
            <a:endParaRPr sz="3600"/>
          </a:p>
        </p:txBody>
      </p:sp>
      <p:sp>
        <p:nvSpPr>
          <p:cNvPr id="257" name="Google Shape;257;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t>Formal definition:</a:t>
            </a:r>
            <a:endParaRPr/>
          </a:p>
          <a:p>
            <a:pPr indent="0" lvl="0" marL="0" rtl="0" algn="l">
              <a:spcBef>
                <a:spcPts val="1600"/>
              </a:spcBef>
              <a:spcAft>
                <a:spcPts val="0"/>
              </a:spcAft>
              <a:buClr>
                <a:srgbClr val="000000"/>
              </a:buClr>
              <a:buSzPts val="1100"/>
              <a:buFont typeface="Arial"/>
              <a:buNone/>
            </a:pPr>
            <a:r>
              <a:rPr lang="en"/>
              <a:t>A thread is an independent stream of instructions that can be scheduled as such by the operating system.</a:t>
            </a:r>
            <a:endParaRPr/>
          </a:p>
          <a:p>
            <a:pPr indent="0" lvl="0" marL="0" rtl="0" algn="l">
              <a:spcBef>
                <a:spcPts val="1600"/>
              </a:spcBef>
              <a:spcAft>
                <a:spcPts val="0"/>
              </a:spcAft>
              <a:buNone/>
            </a:pPr>
            <a:r>
              <a:rPr b="1" lang="en" sz="1800"/>
              <a:t>Informal explanation:</a:t>
            </a:r>
            <a:endParaRPr b="1" sz="1800"/>
          </a:p>
          <a:p>
            <a:pPr indent="0" lvl="0" marL="0" rtl="0" algn="l">
              <a:lnSpc>
                <a:spcPct val="158000"/>
              </a:lnSpc>
              <a:spcBef>
                <a:spcPts val="1600"/>
              </a:spcBef>
              <a:spcAft>
                <a:spcPts val="0"/>
              </a:spcAft>
              <a:buNone/>
            </a:pPr>
            <a:r>
              <a:rPr lang="en"/>
              <a:t>Multithreading is the use of multiple threads (in parallel) on shared memory multiprocessor architectures. As threads are lightweight, they can be viewed as “children” of processes as they use process resources after they have been unleashed in execution.</a:t>
            </a:r>
            <a:endParaRPr/>
          </a:p>
          <a:p>
            <a:pPr indent="0" lvl="0" marL="0" rtl="0" algn="l">
              <a:spcBef>
                <a:spcPts val="3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Threads Work</a:t>
            </a:r>
            <a:endParaRPr/>
          </a:p>
        </p:txBody>
      </p:sp>
      <p:sp>
        <p:nvSpPr>
          <p:cNvPr id="263" name="Google Shape;263;p44"/>
          <p:cNvSpPr txBox="1"/>
          <p:nvPr>
            <p:ph idx="1" type="body"/>
          </p:nvPr>
        </p:nvSpPr>
        <p:spPr>
          <a:xfrm>
            <a:off x="311700" y="1152475"/>
            <a:ext cx="8327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-Threads make use of the parent </a:t>
            </a:r>
            <a:r>
              <a:rPr lang="en"/>
              <a:t>process</a:t>
            </a:r>
            <a:r>
              <a:rPr lang="en"/>
              <a:t> stack pointer, registers, scheduling properties, and data</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-Have different models to choose from: manager/worker, pipeline, and peer</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 thread dies if the parent process dies/ has completed its execution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-Threads can be written to deal with asynchronous programs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Threads Work</a:t>
            </a:r>
            <a:endParaRPr/>
          </a:p>
        </p:txBody>
      </p:sp>
      <p:pic>
        <p:nvPicPr>
          <p:cNvPr id="269" name="Google Shape;269;p45"/>
          <p:cNvPicPr preferRelativeResize="0"/>
          <p:nvPr/>
        </p:nvPicPr>
        <p:blipFill>
          <a:blip r:embed="rId3">
            <a:alphaModFix/>
          </a:blip>
          <a:stretch>
            <a:fillRect/>
          </a:stretch>
        </p:blipFill>
        <p:spPr>
          <a:xfrm>
            <a:off x="2328288" y="1155700"/>
            <a:ext cx="4487424" cy="38209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Multithreading Advantages</a:t>
            </a:r>
            <a:endParaRPr/>
          </a:p>
        </p:txBody>
      </p:sp>
      <p:sp>
        <p:nvSpPr>
          <p:cNvPr id="275" name="Google Shape;275;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8000"/>
              </a:lnSpc>
              <a:spcBef>
                <a:spcPts val="0"/>
              </a:spcBef>
              <a:spcAft>
                <a:spcPts val="0"/>
              </a:spcAft>
              <a:buNone/>
            </a:pPr>
            <a:r>
              <a:rPr lang="en"/>
              <a:t>-Concurrency is a result of programming  a multithreaded program. Ultimately it decreases the execution time of a program due to its mimicking of multiple programs running at once.</a:t>
            </a:r>
            <a:endParaRPr/>
          </a:p>
          <a:p>
            <a:pPr indent="0" lvl="0" marL="0" rtl="0" algn="l">
              <a:lnSpc>
                <a:spcPct val="158000"/>
              </a:lnSpc>
              <a:spcBef>
                <a:spcPts val="3600"/>
              </a:spcBef>
              <a:spcAft>
                <a:spcPts val="0"/>
              </a:spcAft>
              <a:buNone/>
            </a:pPr>
            <a:r>
              <a:rPr lang="en"/>
              <a:t>-Single-Core systems have an advantage of using threads to handle all the input and output where they otherwise may not be able to do any parallelism. </a:t>
            </a:r>
            <a:endParaRPr/>
          </a:p>
          <a:p>
            <a:pPr indent="0" lvl="0" marL="0" rtl="0" algn="l">
              <a:lnSpc>
                <a:spcPct val="158000"/>
              </a:lnSpc>
              <a:spcBef>
                <a:spcPts val="3600"/>
              </a:spcBef>
              <a:spcAft>
                <a:spcPts val="0"/>
              </a:spcAft>
              <a:buNone/>
            </a:pPr>
            <a:r>
              <a:rPr lang="en"/>
              <a:t>-Shared resources means less memory being used to accomplish tasks.</a:t>
            </a:r>
            <a:endParaRPr/>
          </a:p>
          <a:p>
            <a:pPr indent="0" lvl="0" marL="0" rtl="0" algn="l">
              <a:lnSpc>
                <a:spcPct val="158000"/>
              </a:lnSpc>
              <a:spcBef>
                <a:spcPts val="3600"/>
              </a:spcBef>
              <a:spcAft>
                <a:spcPts val="3600"/>
              </a:spcAft>
              <a:buNone/>
            </a:pPr>
            <a:r>
              <a:rPr lang="en"/>
              <a:t>-Multi threading is cost efficient physically also, as it allows for many tasks to be completed with fewer processors.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POSIX Threads</a:t>
            </a:r>
            <a:endParaRPr/>
          </a:p>
        </p:txBody>
      </p:sp>
      <p:sp>
        <p:nvSpPr>
          <p:cNvPr id="281" name="Google Shape;281;p47"/>
          <p:cNvSpPr txBox="1"/>
          <p:nvPr>
            <p:ph idx="1" type="body"/>
          </p:nvPr>
        </p:nvSpPr>
        <p:spPr>
          <a:xfrm>
            <a:off x="311700" y="1152475"/>
            <a:ext cx="842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Also known as Pthreads.</a:t>
            </a:r>
            <a:br>
              <a:rPr lang="en"/>
            </a:br>
            <a:endParaRPr/>
          </a:p>
          <a:p>
            <a:pPr indent="0" lvl="0" marL="0" rtl="0" algn="l">
              <a:spcBef>
                <a:spcPts val="1600"/>
              </a:spcBef>
              <a:spcAft>
                <a:spcPts val="0"/>
              </a:spcAft>
              <a:buNone/>
            </a:pPr>
            <a:r>
              <a:rPr lang="en"/>
              <a:t>-A standard for Unix-like operating systems.</a:t>
            </a:r>
            <a:br>
              <a:rPr lang="en"/>
            </a:br>
            <a:endParaRPr/>
          </a:p>
          <a:p>
            <a:pPr indent="0" lvl="0" marL="0" rtl="0" algn="l">
              <a:spcBef>
                <a:spcPts val="1600"/>
              </a:spcBef>
              <a:spcAft>
                <a:spcPts val="0"/>
              </a:spcAft>
              <a:buNone/>
            </a:pPr>
            <a:r>
              <a:rPr lang="en"/>
              <a:t>-A library that can be linked with C programs.</a:t>
            </a:r>
            <a:br>
              <a:rPr lang="en"/>
            </a:br>
            <a:endParaRPr/>
          </a:p>
          <a:p>
            <a:pPr indent="0" lvl="0" marL="0" rtl="0" algn="l">
              <a:spcBef>
                <a:spcPts val="1600"/>
              </a:spcBef>
              <a:spcAft>
                <a:spcPts val="0"/>
              </a:spcAft>
              <a:buNone/>
            </a:pPr>
            <a:r>
              <a:rPr lang="en"/>
              <a:t>-Specifies an application programming interface (API) for multi-threaded programming.</a:t>
            </a:r>
            <a:endParaRPr/>
          </a:p>
          <a:p>
            <a:pPr indent="0" lvl="0" marL="0" rtl="0" algn="l">
              <a:spcBef>
                <a:spcPts val="1600"/>
              </a:spcBef>
              <a:spcAft>
                <a:spcPts val="1600"/>
              </a:spcAft>
              <a:buNone/>
            </a:pPr>
            <a:r>
              <a:rPr lang="en"/>
              <a:t>(code example)</a:t>
            </a:r>
            <a:br>
              <a:rPr lang="en"/>
            </a:b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History &amp; Timeline</a:t>
            </a:r>
            <a:endParaRPr/>
          </a:p>
          <a:p>
            <a:pPr indent="0" lvl="0" marL="0" rtl="0" algn="l">
              <a:spcBef>
                <a:spcPts val="0"/>
              </a:spcBef>
              <a:spcAft>
                <a:spcPts val="0"/>
              </a:spcAft>
              <a:buNone/>
            </a:pPr>
            <a:r>
              <a:t/>
            </a:r>
            <a:endParaRPr/>
          </a:p>
        </p:txBody>
      </p:sp>
      <p:sp>
        <p:nvSpPr>
          <p:cNvPr id="287" name="Google Shape;287;p48"/>
          <p:cNvSpPr txBox="1"/>
          <p:nvPr>
            <p:ph idx="1" type="body"/>
          </p:nvPr>
        </p:nvSpPr>
        <p:spPr>
          <a:xfrm>
            <a:off x="311700" y="1152475"/>
            <a:ext cx="8564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Processes in the Berkeley Timesharing System (1965)</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-Eventually known as “tasks” in OS/360 Operating system by IBM (1966)</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-Unix system shares resources among processes using signals (1970s)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-Modern threads came into being during the late 1970s/early 80s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 Switching</a:t>
            </a:r>
            <a:endParaRPr/>
          </a:p>
        </p:txBody>
      </p:sp>
      <p:sp>
        <p:nvSpPr>
          <p:cNvPr id="293" name="Google Shape;293;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multiprogramming the “context” refers to that of a whole process whereas in multithreading the “context” may be that of a lighter thread. </a:t>
            </a:r>
            <a:endParaRPr/>
          </a:p>
          <a:p>
            <a:pPr indent="0" lvl="0" marL="0" rtl="0" algn="l">
              <a:spcBef>
                <a:spcPts val="1600"/>
              </a:spcBef>
              <a:spcAft>
                <a:spcPts val="0"/>
              </a:spcAft>
              <a:buNone/>
            </a:pPr>
            <a:r>
              <a:rPr lang="en">
                <a:solidFill>
                  <a:srgbClr val="F9CB9C"/>
                </a:solidFill>
              </a:rPr>
              <a:t>Process context switching</a:t>
            </a:r>
            <a:r>
              <a:rPr lang="en"/>
              <a:t> involves switching the </a:t>
            </a:r>
            <a:r>
              <a:rPr lang="en">
                <a:solidFill>
                  <a:srgbClr val="F9CB9C"/>
                </a:solidFill>
              </a:rPr>
              <a:t>virtual memory address space</a:t>
            </a:r>
            <a:r>
              <a:rPr lang="en"/>
              <a:t>: this includes memory addresses, mappings, page tables, and kernel resources. </a:t>
            </a:r>
            <a:endParaRPr/>
          </a:p>
          <a:p>
            <a:pPr indent="0" lvl="0" marL="0" rtl="0" algn="l">
              <a:spcBef>
                <a:spcPts val="1600"/>
              </a:spcBef>
              <a:spcAft>
                <a:spcPts val="0"/>
              </a:spcAft>
              <a:buClr>
                <a:srgbClr val="000000"/>
              </a:buClr>
              <a:buSzPts val="1100"/>
              <a:buFont typeface="Arial"/>
              <a:buNone/>
            </a:pPr>
            <a:r>
              <a:rPr lang="en">
                <a:solidFill>
                  <a:srgbClr val="B6D7A8"/>
                </a:solidFill>
              </a:rPr>
              <a:t>Thread context switching</a:t>
            </a:r>
            <a:r>
              <a:rPr lang="en"/>
              <a:t> is context switching from </a:t>
            </a:r>
            <a:r>
              <a:rPr lang="en">
                <a:solidFill>
                  <a:srgbClr val="B6D7A8"/>
                </a:solidFill>
              </a:rPr>
              <a:t>one thread to another in the same process</a:t>
            </a:r>
            <a:r>
              <a:rPr lang="en"/>
              <a:t> (i.e. there is no need to switch the virtual memory address space). This requires switching processor state (such as the program counter and register contents), which is generally very efficient.</a:t>
            </a:r>
            <a:endParaRPr/>
          </a:p>
          <a:p>
            <a:pPr indent="0" lvl="0" marL="0" rtl="0" algn="l">
              <a:spcBef>
                <a:spcPts val="1600"/>
              </a:spcBef>
              <a:spcAft>
                <a:spcPts val="16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99" name="Google Shape;299;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[1] Merriam-Webster </a:t>
            </a:r>
            <a:r>
              <a:rPr lang="en" sz="1000" u="sng">
                <a:solidFill>
                  <a:schemeClr val="hlink"/>
                </a:solidFill>
                <a:hlinkClick r:id="rId3"/>
              </a:rPr>
              <a:t>https://www.merriam-webster.com/dictionary/multiprogramming</a:t>
            </a:r>
            <a:r>
              <a:rPr lang="en" sz="1000"/>
              <a:t>                                                                                                                 [2] </a:t>
            </a:r>
            <a:r>
              <a:rPr lang="en" sz="1000"/>
              <a:t>Operating System | Difference between multitasking, multithreading and multiprocessing, GeeksForGeeks</a:t>
            </a:r>
            <a:r>
              <a:rPr lang="en" sz="2100">
                <a:solidFill>
                  <a:srgbClr val="000000"/>
                </a:solidFill>
                <a:latin typeface="Roboto"/>
                <a:ea typeface="Roboto"/>
                <a:cs typeface="Roboto"/>
                <a:sym typeface="Roboto"/>
              </a:rPr>
              <a:t> </a:t>
            </a:r>
            <a:r>
              <a:rPr lang="en" sz="1000" u="sng">
                <a:solidFill>
                  <a:schemeClr val="hlink"/>
                </a:solidFill>
                <a:hlinkClick r:id="rId4"/>
              </a:rPr>
              <a:t>ht</a:t>
            </a:r>
            <a:r>
              <a:rPr lang="en" sz="1000" u="sng">
                <a:solidFill>
                  <a:schemeClr val="hlink"/>
                </a:solidFill>
                <a:hlinkClick r:id="rId5"/>
              </a:rPr>
              <a:t>tps://www.geeksforgeeks.org/operating-system-difference-multitasking-multithreading-multiprocessing/</a:t>
            </a:r>
            <a:endParaRPr sz="1000"/>
          </a:p>
          <a:p>
            <a:pPr indent="0" lvl="0" marL="0" rtl="0" algn="l">
              <a:spcBef>
                <a:spcPts val="1600"/>
              </a:spcBef>
              <a:spcAft>
                <a:spcPts val="0"/>
              </a:spcAft>
              <a:buNone/>
            </a:pPr>
            <a:r>
              <a:rPr lang="en" sz="1000"/>
              <a:t>[3] </a:t>
            </a:r>
            <a:r>
              <a:rPr lang="en" sz="1000"/>
              <a:t>Operating system/Multiprogramming </a:t>
            </a:r>
            <a:r>
              <a:rPr lang="en" sz="1000" u="sng">
                <a:solidFill>
                  <a:schemeClr val="hlink"/>
                </a:solidFill>
                <a:hlinkClick r:id="rId6"/>
              </a:rPr>
              <a:t>https://en.m.wikiversity.org/wiki/Operating_system/Multiprogramming</a:t>
            </a:r>
            <a:endParaRPr sz="1000"/>
          </a:p>
          <a:p>
            <a:pPr indent="0" lvl="0" marL="0" rtl="0" algn="l">
              <a:spcBef>
                <a:spcPts val="1600"/>
              </a:spcBef>
              <a:spcAft>
                <a:spcPts val="0"/>
              </a:spcAft>
              <a:buNone/>
            </a:pPr>
            <a:r>
              <a:rPr lang="en" sz="1000"/>
              <a:t>[4] LEO computer </a:t>
            </a:r>
            <a:r>
              <a:rPr lang="en" sz="1000" u="sng">
                <a:solidFill>
                  <a:schemeClr val="hlink"/>
                </a:solidFill>
                <a:hlinkClick r:id="rId7"/>
              </a:rPr>
              <a:t>https://en.wikipedia.org/wiki/LEO_(computer)#Applications_and_successors</a:t>
            </a:r>
            <a:endParaRPr sz="1000"/>
          </a:p>
          <a:p>
            <a:pPr indent="0" lvl="0" marL="0" rtl="0" algn="l">
              <a:spcBef>
                <a:spcPts val="1600"/>
              </a:spcBef>
              <a:spcAft>
                <a:spcPts val="0"/>
              </a:spcAft>
              <a:buNone/>
            </a:pPr>
            <a:r>
              <a:rPr lang="en" sz="1000"/>
              <a:t>[5] THE Multiprogramming System</a:t>
            </a:r>
            <a:r>
              <a:rPr lang="en" sz="1000"/>
              <a:t> </a:t>
            </a:r>
            <a:r>
              <a:rPr lang="en" sz="1000" u="sng">
                <a:solidFill>
                  <a:schemeClr val="hlink"/>
                </a:solidFill>
                <a:hlinkClick r:id="rId8"/>
              </a:rPr>
              <a:t>https://en.m.wikipedia.org/wiki/THE_multiprogramming_system</a:t>
            </a:r>
            <a:endParaRPr sz="1000" u="sng">
              <a:solidFill>
                <a:schemeClr val="hlink"/>
              </a:solidFill>
            </a:endParaRPr>
          </a:p>
          <a:p>
            <a:pPr indent="0" lvl="0" marL="0" rtl="0" algn="l">
              <a:spcBef>
                <a:spcPts val="1600"/>
              </a:spcBef>
              <a:spcAft>
                <a:spcPts val="0"/>
              </a:spcAft>
              <a:buNone/>
            </a:pPr>
            <a:r>
              <a:rPr lang="en" sz="1000"/>
              <a:t>MULTIPLE PROCESSOR SYSTEMS </a:t>
            </a:r>
            <a:r>
              <a:rPr lang="en" sz="1000" u="sng">
                <a:solidFill>
                  <a:schemeClr val="hlink"/>
                </a:solidFill>
                <a:hlinkClick r:id="rId9"/>
              </a:rPr>
              <a:t>https://www.cs.vu.nl/~ast/books/mos2/sample-8.pdf</a:t>
            </a:r>
            <a:endParaRPr sz="1000" u="sng">
              <a:solidFill>
                <a:schemeClr val="hlink"/>
              </a:solidFill>
            </a:endParaRPr>
          </a:p>
          <a:p>
            <a:pPr indent="190500" lvl="0" marL="0" marR="0" rtl="0" algn="l">
              <a:lnSpc>
                <a:spcPct val="110000"/>
              </a:lnSpc>
              <a:spcBef>
                <a:spcPts val="1600"/>
              </a:spcBef>
              <a:spcAft>
                <a:spcPts val="0"/>
              </a:spcAft>
              <a:buClr>
                <a:srgbClr val="000000"/>
              </a:buClr>
              <a:buSzPts val="1100"/>
              <a:buFont typeface="Arial"/>
              <a:buNone/>
            </a:pPr>
            <a:r>
              <a:rPr lang="en" sz="1000"/>
              <a:t>Computer processor history </a:t>
            </a:r>
            <a:r>
              <a:rPr lang="en" sz="1000" u="sng">
                <a:solidFill>
                  <a:schemeClr val="hlink"/>
                </a:solidFill>
                <a:hlinkClick r:id="rId10"/>
              </a:rPr>
              <a:t>https://www.computerhope.com/history/processor.htm</a:t>
            </a:r>
            <a:endParaRPr sz="1000" u="sng">
              <a:solidFill>
                <a:schemeClr val="hlink"/>
              </a:solidFill>
            </a:endParaRPr>
          </a:p>
          <a:p>
            <a:pPr indent="0" lvl="0" marL="0" rtl="0" algn="l">
              <a:lnSpc>
                <a:spcPct val="130000"/>
              </a:lnSpc>
              <a:spcBef>
                <a:spcPts val="0"/>
              </a:spcBef>
              <a:spcAft>
                <a:spcPts val="0"/>
              </a:spcAft>
              <a:buClr>
                <a:srgbClr val="000000"/>
              </a:buClr>
              <a:buSzPts val="1100"/>
              <a:buFont typeface="Arial"/>
              <a:buNone/>
            </a:pPr>
            <a:r>
              <a:t/>
            </a:r>
            <a:endParaRPr sz="1000"/>
          </a:p>
          <a:p>
            <a:pPr indent="0" lvl="0" marL="0" rtl="0" algn="l">
              <a:lnSpc>
                <a:spcPct val="130000"/>
              </a:lnSpc>
              <a:spcBef>
                <a:spcPts val="0"/>
              </a:spcBef>
              <a:spcAft>
                <a:spcPts val="0"/>
              </a:spcAft>
              <a:buClr>
                <a:srgbClr val="000000"/>
              </a:buClr>
              <a:buSzPts val="1100"/>
              <a:buFont typeface="Arial"/>
              <a:buNone/>
            </a:pPr>
            <a:r>
              <a:rPr lang="en" sz="1000"/>
              <a:t>A Brief History of Multiprocessors and EDA </a:t>
            </a:r>
            <a:r>
              <a:rPr lang="en" sz="1000" u="sng">
                <a:solidFill>
                  <a:schemeClr val="hlink"/>
                </a:solidFill>
                <a:hlinkClick r:id="rId11"/>
              </a:rPr>
              <a:t>https://ieeexplore.ieee.org/document/5766819</a:t>
            </a:r>
            <a:endParaRPr sz="1000" u="sng">
              <a:solidFill>
                <a:schemeClr val="hlink"/>
              </a:solidFill>
            </a:endParaRPr>
          </a:p>
          <a:p>
            <a:pPr indent="0" lvl="0" marL="0" rtl="0" algn="l">
              <a:lnSpc>
                <a:spcPct val="130000"/>
              </a:lnSpc>
              <a:spcBef>
                <a:spcPts val="0"/>
              </a:spcBef>
              <a:spcAft>
                <a:spcPts val="0"/>
              </a:spcAft>
              <a:buClr>
                <a:srgbClr val="000000"/>
              </a:buClr>
              <a:buSzPts val="1100"/>
              <a:buFont typeface="Arial"/>
              <a:buNone/>
            </a:pPr>
            <a:r>
              <a:t/>
            </a:r>
            <a:endParaRPr sz="1000" u="sng">
              <a:solidFill>
                <a:schemeClr val="hlink"/>
              </a:solidFill>
            </a:endParaRPr>
          </a:p>
          <a:p>
            <a:pPr indent="0" lvl="0" marL="0" rtl="0" algn="l">
              <a:lnSpc>
                <a:spcPct val="130000"/>
              </a:lnSpc>
              <a:spcBef>
                <a:spcPts val="0"/>
              </a:spcBef>
              <a:spcAft>
                <a:spcPts val="0"/>
              </a:spcAft>
              <a:buClr>
                <a:srgbClr val="000000"/>
              </a:buClr>
              <a:buSzPts val="1100"/>
              <a:buFont typeface="Arial"/>
              <a:buNone/>
            </a:pPr>
            <a:r>
              <a:rPr lang="en" sz="1000">
                <a:solidFill>
                  <a:srgbClr val="B7B7B7"/>
                </a:solidFill>
              </a:rPr>
              <a:t>The History of Threads</a:t>
            </a:r>
            <a:r>
              <a:rPr lang="en" sz="1000" u="sng">
                <a:solidFill>
                  <a:schemeClr val="hlink"/>
                </a:solidFill>
              </a:rPr>
              <a:t>	http://www.serpentine.com/blog/threads-faq/the-history-of-threads/</a:t>
            </a:r>
            <a:endParaRPr sz="1000" u="sng">
              <a:solidFill>
                <a:schemeClr val="hlink"/>
              </a:solidFill>
            </a:endParaRPr>
          </a:p>
          <a:p>
            <a:pPr indent="0" lvl="0" marL="0" rtl="0" algn="l">
              <a:spcBef>
                <a:spcPts val="0"/>
              </a:spcBef>
              <a:spcAft>
                <a:spcPts val="0"/>
              </a:spcAft>
              <a:buNone/>
            </a:pPr>
            <a:r>
              <a:t/>
            </a:r>
            <a:endParaRPr sz="1000"/>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it important?</a:t>
            </a:r>
            <a:endParaRPr/>
          </a:p>
        </p:txBody>
      </p:sp>
      <p:sp>
        <p:nvSpPr>
          <p:cNvPr id="78" name="Google Shape;78;p16"/>
          <p:cNvSpPr txBox="1"/>
          <p:nvPr>
            <p:ph idx="2" type="body"/>
          </p:nvPr>
        </p:nvSpPr>
        <p:spPr>
          <a:xfrm>
            <a:off x="311700" y="1394238"/>
            <a:ext cx="4088700" cy="235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DD7E6B"/>
                </a:solidFill>
              </a:rPr>
              <a:t>I/O devices are extremely slow compared to the processor.</a:t>
            </a:r>
            <a:r>
              <a:rPr lang="en"/>
              <a:t> As illustrated on page 77 of the textbook, 96% of the processor time  in this uniprogramming example was spent waiting for I/O devices to finish transferring data to and from the file. </a:t>
            </a:r>
            <a:endParaRPr/>
          </a:p>
          <a:p>
            <a:pPr indent="0" lvl="0" marL="0" rtl="0" algn="l">
              <a:spcBef>
                <a:spcPts val="1600"/>
              </a:spcBef>
              <a:spcAft>
                <a:spcPts val="1600"/>
              </a:spcAft>
              <a:buNone/>
            </a:pPr>
            <a:r>
              <a:rPr lang="en"/>
              <a:t>This inefficiency could have been avoided by running the next program while waiting for the I/O devices to complete.</a:t>
            </a:r>
            <a:endParaRPr/>
          </a:p>
        </p:txBody>
      </p:sp>
      <p:pic>
        <p:nvPicPr>
          <p:cNvPr id="79" name="Google Shape;79;p16"/>
          <p:cNvPicPr preferRelativeResize="0"/>
          <p:nvPr/>
        </p:nvPicPr>
        <p:blipFill>
          <a:blip r:embed="rId3">
            <a:alphaModFix/>
          </a:blip>
          <a:stretch>
            <a:fillRect/>
          </a:stretch>
        </p:blipFill>
        <p:spPr>
          <a:xfrm>
            <a:off x="4400350" y="1517050"/>
            <a:ext cx="4527600" cy="2109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a:t>
            </a:r>
            <a:endParaRPr/>
          </a:p>
        </p:txBody>
      </p:sp>
      <p:pic>
        <p:nvPicPr>
          <p:cNvPr id="85" name="Google Shape;85;p17"/>
          <p:cNvPicPr preferRelativeResize="0"/>
          <p:nvPr/>
        </p:nvPicPr>
        <p:blipFill>
          <a:blip r:embed="rId3">
            <a:alphaModFix/>
          </a:blip>
          <a:stretch>
            <a:fillRect/>
          </a:stretch>
        </p:blipFill>
        <p:spPr>
          <a:xfrm>
            <a:off x="152400" y="1282575"/>
            <a:ext cx="8839200" cy="2578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cont.: Simple Batch OS (mid 1950s - mid 1960s)</a:t>
            </a:r>
            <a:endParaRPr/>
          </a:p>
        </p:txBody>
      </p:sp>
      <p:sp>
        <p:nvSpPr>
          <p:cNvPr id="91" name="Google Shape;91;p18"/>
          <p:cNvSpPr txBox="1"/>
          <p:nvPr>
            <p:ph idx="1" type="body"/>
          </p:nvPr>
        </p:nvSpPr>
        <p:spPr>
          <a:xfrm>
            <a:off x="311700" y="3073400"/>
            <a:ext cx="8520600" cy="18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Batch systems introduced to reduce waste time in setting up and running jobs (compared to serial processing)</a:t>
            </a:r>
            <a:endParaRPr/>
          </a:p>
          <a:p>
            <a:pPr indent="0" lvl="0" marL="0" rtl="0" algn="l">
              <a:spcBef>
                <a:spcPts val="1600"/>
              </a:spcBef>
              <a:spcAft>
                <a:spcPts val="0"/>
              </a:spcAft>
              <a:buNone/>
            </a:pPr>
            <a:r>
              <a:rPr lang="en"/>
              <a:t>-To speed up processing, jobs with similar needs are batched together and run as a group</a:t>
            </a:r>
            <a:endParaRPr/>
          </a:p>
          <a:p>
            <a:pPr indent="0" lvl="0" marL="0" rtl="0" algn="l">
              <a:spcBef>
                <a:spcPts val="1600"/>
              </a:spcBef>
              <a:spcAft>
                <a:spcPts val="0"/>
              </a:spcAft>
              <a:buNone/>
            </a:pPr>
            <a:r>
              <a:rPr lang="en"/>
              <a:t>-Jobs read in via punched cards. Used </a:t>
            </a:r>
            <a:r>
              <a:rPr lang="en">
                <a:solidFill>
                  <a:srgbClr val="9FC5E8"/>
                </a:solidFill>
              </a:rPr>
              <a:t>uni-programming</a:t>
            </a:r>
            <a:r>
              <a:rPr lang="en"/>
              <a:t>, computer executes one job at a time until finished</a:t>
            </a:r>
            <a:endParaRPr/>
          </a:p>
          <a:p>
            <a:pPr indent="0" lvl="0" marL="0" rtl="0" algn="l">
              <a:spcBef>
                <a:spcPts val="1600"/>
              </a:spcBef>
              <a:spcAft>
                <a:spcPts val="1600"/>
              </a:spcAft>
              <a:buNone/>
            </a:pPr>
            <a:r>
              <a:rPr lang="en"/>
              <a:t>-Biggest problems are the lack of interaction between user and job and the </a:t>
            </a:r>
            <a:r>
              <a:rPr lang="en">
                <a:solidFill>
                  <a:srgbClr val="9FC5E8"/>
                </a:solidFill>
              </a:rPr>
              <a:t>CPU is often idle</a:t>
            </a:r>
            <a:endParaRPr>
              <a:solidFill>
                <a:srgbClr val="9FC5E8"/>
              </a:solidFill>
            </a:endParaRPr>
          </a:p>
        </p:txBody>
      </p:sp>
      <p:pic>
        <p:nvPicPr>
          <p:cNvPr id="92" name="Google Shape;92;p18"/>
          <p:cNvPicPr preferRelativeResize="0"/>
          <p:nvPr/>
        </p:nvPicPr>
        <p:blipFill>
          <a:blip r:embed="rId3">
            <a:alphaModFix/>
          </a:blip>
          <a:stretch>
            <a:fillRect/>
          </a:stretch>
        </p:blipFill>
        <p:spPr>
          <a:xfrm>
            <a:off x="708500" y="1170125"/>
            <a:ext cx="7727001" cy="1750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Timeline comt.: Multiprogramming (mid 1960s to 1980)</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4A7D6"/>
                </a:solidFill>
              </a:rPr>
              <a:t>-LEO III (1961): </a:t>
            </a:r>
            <a:r>
              <a:rPr lang="en"/>
              <a:t>solid-state machine with a 13.2 μs cycle time. All LEO IIIs allowed concurrent running of as many as 12 application programs through the "Master program" operating system. Some, primarily producing telephone bills, were still in commercial use with </a:t>
            </a:r>
            <a:r>
              <a:rPr lang="en">
                <a:uFill>
                  <a:noFill/>
                </a:uFill>
                <a:hlinkClick r:id="rId3"/>
              </a:rPr>
              <a:t>GPO</a:t>
            </a:r>
            <a:r>
              <a:rPr lang="en"/>
              <a:t> Telephones until 1981.</a:t>
            </a:r>
            <a:endParaRPr>
              <a:solidFill>
                <a:srgbClr val="B4A7D6"/>
              </a:solidFill>
            </a:endParaRPr>
          </a:p>
          <a:p>
            <a:pPr indent="0" lvl="0" marL="0" rtl="0" algn="l">
              <a:spcBef>
                <a:spcPts val="1600"/>
              </a:spcBef>
              <a:spcAft>
                <a:spcPts val="0"/>
              </a:spcAft>
              <a:buNone/>
            </a:pPr>
            <a:r>
              <a:rPr lang="en">
                <a:solidFill>
                  <a:srgbClr val="B4A7D6"/>
                </a:solidFill>
              </a:rPr>
              <a:t>-THE multiprogramming system (1965): </a:t>
            </a:r>
            <a:r>
              <a:rPr lang="en"/>
              <a:t>computer OS designed by a team led by Dijkstra. Significant for its use of layers, with layer 0 responsible for multiprogramming. Introduced the first forms of software based virtual memory and semaphores used a programming construct for the first time. [5]</a:t>
            </a:r>
            <a:endParaRPr/>
          </a:p>
          <a:p>
            <a:pPr indent="0" lvl="0" marL="0" rtl="0" algn="l">
              <a:spcBef>
                <a:spcPts val="1600"/>
              </a:spcBef>
              <a:spcAft>
                <a:spcPts val="0"/>
              </a:spcAft>
              <a:buNone/>
            </a:pPr>
            <a:r>
              <a:rPr lang="en"/>
              <a:t>The use of multiprogramming was enhanced by the arrival of </a:t>
            </a:r>
            <a:r>
              <a:rPr lang="en">
                <a:solidFill>
                  <a:srgbClr val="B4A7D6"/>
                </a:solidFill>
                <a:uFill>
                  <a:noFill/>
                </a:uFill>
                <a:hlinkClick r:id="rId4"/>
              </a:rPr>
              <a:t>virtual memory</a:t>
            </a:r>
            <a:r>
              <a:rPr lang="en"/>
              <a:t> and </a:t>
            </a:r>
            <a:r>
              <a:rPr lang="en">
                <a:uFill>
                  <a:noFill/>
                </a:uFill>
                <a:hlinkClick r:id="rId5"/>
              </a:rPr>
              <a:t>virtual machine</a:t>
            </a:r>
            <a:r>
              <a:rPr lang="en"/>
              <a:t> technology, which enabled individual programs to make use of memory and operating system resources as if other concurrently running programs were, for all practical purposes, non-existent and invisible to them.</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Significance- Increase in Throughput</a:t>
            </a:r>
            <a:endParaRPr/>
          </a:p>
        </p:txBody>
      </p:sp>
      <p:pic>
        <p:nvPicPr>
          <p:cNvPr id="104" name="Google Shape;104;p20"/>
          <p:cNvPicPr preferRelativeResize="0"/>
          <p:nvPr/>
        </p:nvPicPr>
        <p:blipFill>
          <a:blip r:embed="rId3">
            <a:alphaModFix/>
          </a:blip>
          <a:stretch>
            <a:fillRect/>
          </a:stretch>
        </p:blipFill>
        <p:spPr>
          <a:xfrm>
            <a:off x="4769866" y="1152475"/>
            <a:ext cx="4215134" cy="3344850"/>
          </a:xfrm>
          <a:prstGeom prst="rect">
            <a:avLst/>
          </a:prstGeom>
          <a:noFill/>
          <a:ln>
            <a:noFill/>
          </a:ln>
        </p:spPr>
      </p:pic>
      <p:pic>
        <p:nvPicPr>
          <p:cNvPr id="105" name="Google Shape;105;p20"/>
          <p:cNvPicPr preferRelativeResize="0"/>
          <p:nvPr/>
        </p:nvPicPr>
        <p:blipFill>
          <a:blip r:embed="rId4">
            <a:alphaModFix/>
          </a:blip>
          <a:stretch>
            <a:fillRect/>
          </a:stretch>
        </p:blipFill>
        <p:spPr>
          <a:xfrm>
            <a:off x="95500" y="1152475"/>
            <a:ext cx="4463800" cy="3344850"/>
          </a:xfrm>
          <a:prstGeom prst="rect">
            <a:avLst/>
          </a:prstGeom>
          <a:noFill/>
          <a:ln>
            <a:noFill/>
          </a:ln>
        </p:spPr>
      </p:pic>
      <p:sp>
        <p:nvSpPr>
          <p:cNvPr id="106" name="Google Shape;106;p20"/>
          <p:cNvSpPr/>
          <p:nvPr/>
        </p:nvSpPr>
        <p:spPr>
          <a:xfrm>
            <a:off x="114300" y="1155700"/>
            <a:ext cx="4445100" cy="10413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nvSpPr>
        <p:spPr>
          <a:xfrm>
            <a:off x="3086100" y="1816100"/>
            <a:ext cx="1473300" cy="2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Average"/>
                <a:ea typeface="Average"/>
                <a:cs typeface="Average"/>
                <a:sym typeface="Average"/>
              </a:rPr>
              <a:t>Simple Batch OS</a:t>
            </a:r>
            <a:endParaRPr>
              <a:solidFill>
                <a:srgbClr val="FF0000"/>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Historical Significance- Increase in Throughput</a:t>
            </a:r>
            <a:endParaRPr/>
          </a:p>
        </p:txBody>
      </p:sp>
      <p:pic>
        <p:nvPicPr>
          <p:cNvPr id="113" name="Google Shape;113;p21"/>
          <p:cNvPicPr preferRelativeResize="0"/>
          <p:nvPr/>
        </p:nvPicPr>
        <p:blipFill>
          <a:blip r:embed="rId3">
            <a:alphaModFix/>
          </a:blip>
          <a:stretch>
            <a:fillRect/>
          </a:stretch>
        </p:blipFill>
        <p:spPr>
          <a:xfrm>
            <a:off x="152400" y="1170125"/>
            <a:ext cx="8839200" cy="30342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